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51" r:id="rId2"/>
    <p:sldId id="477" r:id="rId3"/>
    <p:sldId id="478" r:id="rId4"/>
    <p:sldId id="469" r:id="rId5"/>
    <p:sldId id="325" r:id="rId6"/>
    <p:sldId id="474" r:id="rId7"/>
    <p:sldId id="480" r:id="rId8"/>
    <p:sldId id="482" r:id="rId9"/>
    <p:sldId id="484" r:id="rId10"/>
    <p:sldId id="481" r:id="rId11"/>
  </p:sldIdLst>
  <p:sldSz cx="9144000" cy="6858000" type="screen4x3"/>
  <p:notesSz cx="6858000" cy="9144000"/>
  <p:defaultTextStyle>
    <a:defPPr>
      <a:defRPr lang="en-US"/>
    </a:defPPr>
    <a:lvl1pPr marL="0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8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6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6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96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44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92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40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88" algn="l" defTabSz="91429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40DA"/>
    <a:srgbClr val="4A7DD0"/>
    <a:srgbClr val="008000"/>
    <a:srgbClr val="00642D"/>
    <a:srgbClr val="85AAAD"/>
    <a:srgbClr val="7575D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8824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B6814-20CB-4BED-8EFD-9CCF041725F9}" type="datetimeFigureOut">
              <a:rPr lang="en-US" smtClean="0"/>
              <a:pPr/>
              <a:t>2/4/2013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0E676D-1B6E-4BB7-BE2D-33B5DC004E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0928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8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6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46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96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44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92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40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88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DD7DF4-5B09-4AB3-A336-696A84E8A2F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1192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10272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477" y="1679065"/>
            <a:ext cx="8368628" cy="4708877"/>
          </a:xfrm>
        </p:spPr>
        <p:txBody>
          <a:bodyPr/>
          <a:lstStyle>
            <a:lvl1pPr>
              <a:buClr>
                <a:srgbClr val="999999"/>
              </a:buClr>
              <a:defRPr/>
            </a:lvl1pPr>
            <a:lvl2pPr>
              <a:buClr>
                <a:srgbClr val="999999"/>
              </a:buClr>
              <a:defRPr/>
            </a:lvl2pPr>
            <a:lvl3pPr>
              <a:buClr>
                <a:srgbClr val="999999"/>
              </a:buClr>
              <a:defRPr/>
            </a:lvl3pPr>
            <a:lvl4pPr>
              <a:buClr>
                <a:srgbClr val="999999"/>
              </a:buClr>
              <a:defRPr/>
            </a:lvl4pPr>
            <a:lvl5pPr>
              <a:buClr>
                <a:srgbClr val="999999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43178" y="648023"/>
            <a:ext cx="8340063" cy="99645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>
                <a:sym typeface="Arial" pitchFamily="34" charset="0"/>
              </a:rPr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259" y="2539894"/>
            <a:ext cx="8266176" cy="996229"/>
          </a:xfrm>
        </p:spPr>
        <p:txBody>
          <a:bodyPr/>
          <a:lstStyle>
            <a:lvl1pPr>
              <a:defRPr sz="3400" b="0"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4818559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>
          <a:xfrm>
            <a:off x="424132" y="1510412"/>
            <a:ext cx="4067808" cy="47111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/>
          </p:nvPr>
        </p:nvSpPr>
        <p:spPr>
          <a:xfrm>
            <a:off x="4625552" y="1510411"/>
            <a:ext cx="4069950" cy="47133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17259" y="256033"/>
            <a:ext cx="8266176" cy="9962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  <a:endParaRPr lang="en-US" dirty="0" smtClean="0">
              <a:sym typeface="Arial" pitchFamily="34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7259" y="1508760"/>
            <a:ext cx="8266176" cy="47091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  <a:endParaRPr lang="en-US" dirty="0" smtClean="0">
              <a:sym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4463" y="6320162"/>
            <a:ext cx="9148463" cy="53783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Text Box 76"/>
          <p:cNvSpPr txBox="1">
            <a:spLocks noChangeArrowheads="1"/>
          </p:cNvSpPr>
          <p:nvPr/>
        </p:nvSpPr>
        <p:spPr bwMode="white">
          <a:xfrm>
            <a:off x="415028" y="6515440"/>
            <a:ext cx="2037206" cy="140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defTabSz="913499" eaLnBrk="0" hangingPunct="0">
              <a:defRPr/>
            </a:pPr>
            <a:r>
              <a:rPr lang="en-US" sz="600" dirty="0">
                <a:solidFill>
                  <a:srgbClr val="969696"/>
                </a:solidFill>
              </a:rPr>
              <a:t>© 2012 Autodesk </a:t>
            </a:r>
          </a:p>
        </p:txBody>
      </p:sp>
    </p:spTree>
    <p:extLst>
      <p:ext uri="{BB962C8B-B14F-4D97-AF65-F5344CB8AC3E}">
        <p14:creationId xmlns:p14="http://schemas.microsoft.com/office/powerpoint/2010/main" xmlns="" val="12681052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baseline="0">
          <a:solidFill>
            <a:srgbClr val="FFFFFF"/>
          </a:solidFill>
          <a:latin typeface="+mj-lt"/>
          <a:ea typeface="+mj-ea"/>
          <a:cs typeface="+mj-cs"/>
          <a:sym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  <a:ea typeface="ヒラギノ角ゴ Pro W6" charset="0"/>
          <a:cs typeface="ヒラギノ角ゴ Pro W6" charset="0"/>
          <a:sym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  <a:ea typeface="ヒラギノ角ゴ Pro W6" charset="0"/>
          <a:cs typeface="ヒラギノ角ゴ Pro W6" charset="0"/>
          <a:sym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  <a:ea typeface="ヒラギノ角ゴ Pro W6" charset="0"/>
          <a:cs typeface="ヒラギノ角ゴ Pro W6" charset="0"/>
          <a:sym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  <a:ea typeface="ヒラギノ角ゴ Pro W6" charset="0"/>
          <a:cs typeface="ヒラギノ角ゴ Pro W6" charset="0"/>
          <a:sym typeface="Arial" pitchFamily="34" charset="0"/>
        </a:defRPr>
      </a:lvl5pPr>
      <a:lvl6pPr marL="321359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  <a:ea typeface="ヒラギノ角ゴ Pro W6" charset="0"/>
          <a:cs typeface="ヒラギノ角ゴ Pro W6" charset="0"/>
          <a:sym typeface="Arial" charset="0"/>
        </a:defRPr>
      </a:lvl6pPr>
      <a:lvl7pPr marL="642718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  <a:ea typeface="ヒラギノ角ゴ Pro W6" charset="0"/>
          <a:cs typeface="ヒラギノ角ゴ Pro W6" charset="0"/>
          <a:sym typeface="Arial" charset="0"/>
        </a:defRPr>
      </a:lvl7pPr>
      <a:lvl8pPr marL="964075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  <a:ea typeface="ヒラギノ角ゴ Pro W6" charset="0"/>
          <a:cs typeface="ヒラギノ角ゴ Pro W6" charset="0"/>
          <a:sym typeface="Arial" charset="0"/>
        </a:defRPr>
      </a:lvl8pPr>
      <a:lvl9pPr marL="1285435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Arial" charset="0"/>
          <a:ea typeface="ヒラギノ角ゴ Pro W6" charset="0"/>
          <a:cs typeface="ヒラギノ角ゴ Pro W6" charset="0"/>
          <a:sym typeface="Arial" charset="0"/>
        </a:defRPr>
      </a:lvl9pPr>
    </p:titleStyle>
    <p:bodyStyle>
      <a:lvl1pPr marL="199654" indent="-199654" algn="l" rtl="0" eaLnBrk="1" fontAlgn="base" hangingPunct="1">
        <a:spcBef>
          <a:spcPts val="351"/>
        </a:spcBef>
        <a:spcAft>
          <a:spcPct val="0"/>
        </a:spcAft>
        <a:buClr>
          <a:srgbClr val="FFFFFF"/>
        </a:buClr>
        <a:buSzPct val="80000"/>
        <a:buFont typeface="Wingdings" pitchFamily="2" charset="2"/>
        <a:buChar char="§"/>
        <a:defRPr sz="2200">
          <a:solidFill>
            <a:srgbClr val="FFFFFF"/>
          </a:solidFill>
          <a:latin typeface="+mn-lt"/>
          <a:ea typeface="+mn-ea"/>
          <a:cs typeface="+mn-cs"/>
          <a:sym typeface="Arial" pitchFamily="34" charset="0"/>
        </a:defRPr>
      </a:lvl1pPr>
      <a:lvl2pPr marL="399306" indent="-199654" algn="l" rtl="0" eaLnBrk="1" fontAlgn="base" hangingPunct="1">
        <a:spcBef>
          <a:spcPts val="351"/>
        </a:spcBef>
        <a:spcAft>
          <a:spcPct val="0"/>
        </a:spcAft>
        <a:buClr>
          <a:srgbClr val="FFFFFF"/>
        </a:buClr>
        <a:buSzPct val="80000"/>
        <a:buFont typeface="Wingdings" pitchFamily="2" charset="2"/>
        <a:buChar char="§"/>
        <a:defRPr sz="2000">
          <a:solidFill>
            <a:srgbClr val="FFFFFF"/>
          </a:solidFill>
          <a:latin typeface="+mn-lt"/>
          <a:ea typeface="+mn-ea"/>
          <a:cs typeface="+mn-cs"/>
          <a:sym typeface="Arial" pitchFamily="34" charset="0"/>
        </a:defRPr>
      </a:lvl2pPr>
      <a:lvl3pPr marL="639114" indent="-179577" algn="l" rtl="0" eaLnBrk="1" fontAlgn="base" hangingPunct="1">
        <a:spcBef>
          <a:spcPts val="281"/>
        </a:spcBef>
        <a:spcAft>
          <a:spcPct val="0"/>
        </a:spcAft>
        <a:buClr>
          <a:srgbClr val="FFFFFF"/>
        </a:buClr>
        <a:buSzPct val="80000"/>
        <a:buFont typeface="Wingdings" pitchFamily="2" charset="2"/>
        <a:buChar char="§"/>
        <a:defRPr sz="1700">
          <a:solidFill>
            <a:srgbClr val="FFFFFF"/>
          </a:solidFill>
          <a:latin typeface="+mn-lt"/>
          <a:ea typeface="+mn-ea"/>
          <a:cs typeface="+mn-cs"/>
          <a:sym typeface="Arial" pitchFamily="34" charset="0"/>
        </a:defRPr>
      </a:lvl3pPr>
      <a:lvl4pPr marL="999383" indent="-160615" algn="l" rtl="0" eaLnBrk="1" fontAlgn="base" hangingPunct="1">
        <a:spcBef>
          <a:spcPts val="211"/>
        </a:spcBef>
        <a:spcAft>
          <a:spcPct val="0"/>
        </a:spcAft>
        <a:buClr>
          <a:srgbClr val="FFFFFF"/>
        </a:buClr>
        <a:buSzPct val="80000"/>
        <a:buFont typeface="Wingdings" pitchFamily="2" charset="2"/>
        <a:buChar char="§"/>
        <a:defRPr sz="1500">
          <a:solidFill>
            <a:srgbClr val="FFFFFF"/>
          </a:solidFill>
          <a:latin typeface="+mn-lt"/>
          <a:ea typeface="+mn-ea"/>
          <a:cs typeface="+mn-cs"/>
          <a:sym typeface="Arial" pitchFamily="34" charset="0"/>
        </a:defRPr>
      </a:lvl4pPr>
      <a:lvl5pPr marL="1319498" indent="-145000" algn="l" rtl="0" eaLnBrk="1" fontAlgn="base" hangingPunct="1">
        <a:spcBef>
          <a:spcPts val="211"/>
        </a:spcBef>
        <a:spcAft>
          <a:spcPct val="0"/>
        </a:spcAft>
        <a:buClr>
          <a:srgbClr val="FFFFFF"/>
        </a:buClr>
        <a:buSzPct val="80000"/>
        <a:buFont typeface="Wingdings" pitchFamily="2" charset="2"/>
        <a:buChar char="§"/>
        <a:defRPr sz="1400">
          <a:solidFill>
            <a:srgbClr val="FFFFFF"/>
          </a:solidFill>
          <a:latin typeface="+mn-lt"/>
          <a:ea typeface="+mn-ea"/>
          <a:cs typeface="+mn-cs"/>
          <a:sym typeface="Arial" pitchFamily="34" charset="0"/>
        </a:defRPr>
      </a:lvl5pPr>
      <a:lvl6pPr marL="1641384" indent="-145059" algn="l" rtl="0" eaLnBrk="1" fontAlgn="base" hangingPunct="1">
        <a:spcBef>
          <a:spcPts val="211"/>
        </a:spcBef>
        <a:spcAft>
          <a:spcPct val="0"/>
        </a:spcAft>
        <a:buClr>
          <a:srgbClr val="FFFFFF"/>
        </a:buClr>
        <a:buSzPct val="80000"/>
        <a:buFont typeface="Lucida Grande" charset="0"/>
        <a:buChar char="§"/>
        <a:defRPr sz="1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6pPr>
      <a:lvl7pPr marL="1962743" indent="-145059" algn="l" rtl="0" eaLnBrk="1" fontAlgn="base" hangingPunct="1">
        <a:spcBef>
          <a:spcPts val="211"/>
        </a:spcBef>
        <a:spcAft>
          <a:spcPct val="0"/>
        </a:spcAft>
        <a:buClr>
          <a:srgbClr val="FFFFFF"/>
        </a:buClr>
        <a:buSzPct val="80000"/>
        <a:buFont typeface="Lucida Grande" charset="0"/>
        <a:buChar char="§"/>
        <a:defRPr sz="1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7pPr>
      <a:lvl8pPr marL="2284101" indent="-145059" algn="l" rtl="0" eaLnBrk="1" fontAlgn="base" hangingPunct="1">
        <a:spcBef>
          <a:spcPts val="211"/>
        </a:spcBef>
        <a:spcAft>
          <a:spcPct val="0"/>
        </a:spcAft>
        <a:buClr>
          <a:srgbClr val="FFFFFF"/>
        </a:buClr>
        <a:buSzPct val="80000"/>
        <a:buFont typeface="Lucida Grande" charset="0"/>
        <a:buChar char="§"/>
        <a:defRPr sz="1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8pPr>
      <a:lvl9pPr marL="2605457" indent="-145059" algn="l" rtl="0" eaLnBrk="1" fontAlgn="base" hangingPunct="1">
        <a:spcBef>
          <a:spcPts val="211"/>
        </a:spcBef>
        <a:spcAft>
          <a:spcPct val="0"/>
        </a:spcAft>
        <a:buClr>
          <a:srgbClr val="FFFFFF"/>
        </a:buClr>
        <a:buSzPct val="80000"/>
        <a:buFont typeface="Lucida Grande" charset="0"/>
        <a:buChar char="§"/>
        <a:defRPr sz="1400">
          <a:solidFill>
            <a:srgbClr val="FFFFFF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en-US"/>
      </a:defPPr>
      <a:lvl1pPr marL="0" algn="l" defTabSz="6427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59" algn="l" defTabSz="6427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18" algn="l" defTabSz="6427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075" algn="l" defTabSz="6427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435" algn="l" defTabSz="6427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792" algn="l" defTabSz="6427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151" algn="l" defTabSz="6427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509" algn="l" defTabSz="6427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868" algn="l" defTabSz="642718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erlstea\Documents\Edu\Presentations\Career Day\Images\Final images\Education-Training-Center-09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62" y="0"/>
            <a:ext cx="9133839" cy="617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2" y="4170834"/>
            <a:ext cx="9143999" cy="2204004"/>
          </a:xfrm>
          <a:prstGeom prst="rect">
            <a:avLst/>
          </a:prstGeom>
          <a:solidFill>
            <a:srgbClr val="000000">
              <a:alpha val="65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45163" tIns="22581" rIns="45163" bIns="22581" numCol="1" rtlCol="0" anchor="t" anchorCtr="0" compatLnSpc="1">
            <a:prstTxWarp prst="textNoShape">
              <a:avLst/>
            </a:prstTxWarp>
          </a:bodyPr>
          <a:lstStyle/>
          <a:p>
            <a:pPr algn="ctr" defTabSz="451621">
              <a:defRPr/>
            </a:pPr>
            <a:endParaRPr lang="en-US" sz="1500" dirty="0">
              <a:solidFill>
                <a:srgbClr val="000000"/>
              </a:solidFill>
              <a:latin typeface="Gill Sans" charset="0"/>
              <a:ea typeface="ヒラギノ角ゴ Pro W3" charset="0"/>
              <a:cs typeface="ヒラギノ角ゴ Pro W3" charset="0"/>
              <a:sym typeface="Gill Sans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13302" y="4409850"/>
            <a:ext cx="8440517" cy="11615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defTabSz="642450">
              <a:defRPr/>
            </a:pPr>
            <a:r>
              <a:rPr lang="en-US" sz="2800" b="1" dirty="0" smtClean="0">
                <a:solidFill>
                  <a:srgbClr val="FFFFFF"/>
                </a:solidFill>
                <a:latin typeface="Arial"/>
              </a:rPr>
              <a:t>Post-Secondary Programs Update</a:t>
            </a:r>
            <a:endParaRPr lang="en-US" sz="2400" dirty="0">
              <a:latin typeface="Arial"/>
            </a:endParaRPr>
          </a:p>
          <a:p>
            <a:pPr defTabSz="642450">
              <a:defRPr/>
            </a:pPr>
            <a:r>
              <a:rPr lang="en-US" sz="2400" dirty="0" smtClean="0">
                <a:latin typeface="Arial"/>
              </a:rPr>
              <a:t>February 5, 2013</a:t>
            </a:r>
          </a:p>
          <a:p>
            <a:pPr defTabSz="642450">
              <a:defRPr/>
            </a:pPr>
            <a:endParaRPr lang="en-US" sz="2400" dirty="0">
              <a:latin typeface="Arial"/>
            </a:endParaRPr>
          </a:p>
          <a:p>
            <a:pPr defTabSz="642450">
              <a:defRPr/>
            </a:pPr>
            <a:r>
              <a:rPr lang="en-US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Norman Buckberry, Tomas Karlsson, Autodesk Education</a:t>
            </a:r>
            <a:endParaRPr lang="en-US" sz="2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9312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4372" y="1295400"/>
            <a:ext cx="8368628" cy="4950335"/>
          </a:xfrm>
        </p:spPr>
        <p:txBody>
          <a:bodyPr/>
          <a:lstStyle/>
          <a:p>
            <a:r>
              <a:rPr lang="en-GB" dirty="0" smtClean="0"/>
              <a:t>Allow ATCs with no physical facility</a:t>
            </a:r>
          </a:p>
          <a:p>
            <a:pPr lvl="1"/>
            <a:r>
              <a:rPr lang="en-GB" dirty="0" smtClean="0"/>
              <a:t>New training organisations (distance learning only)</a:t>
            </a:r>
          </a:p>
          <a:p>
            <a:pPr lvl="1"/>
            <a:r>
              <a:rPr lang="en-GB" dirty="0" smtClean="0"/>
              <a:t>Central facility for additional sites for current ATC</a:t>
            </a:r>
          </a:p>
          <a:p>
            <a:pPr lvl="1"/>
            <a:r>
              <a:rPr lang="en-GB" dirty="0" smtClean="0"/>
              <a:t>Standard branding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Same rules as for current authorised e-courses</a:t>
            </a:r>
          </a:p>
          <a:p>
            <a:endParaRPr lang="en-GB" dirty="0" smtClean="0"/>
          </a:p>
          <a:p>
            <a:r>
              <a:rPr lang="en-GB" dirty="0" smtClean="0"/>
              <a:t>Standard fees apply (for now)</a:t>
            </a:r>
          </a:p>
          <a:p>
            <a:endParaRPr lang="en-GB" dirty="0" smtClean="0"/>
          </a:p>
          <a:p>
            <a:r>
              <a:rPr lang="en-GB" dirty="0" smtClean="0"/>
              <a:t>Execute on promise from FY12 program update</a:t>
            </a:r>
          </a:p>
          <a:p>
            <a:endParaRPr lang="en-GB" dirty="0" smtClean="0"/>
          </a:p>
          <a:p>
            <a:r>
              <a:rPr lang="en-GB" dirty="0" smtClean="0"/>
              <a:t>Benefits</a:t>
            </a:r>
          </a:p>
          <a:p>
            <a:pPr lvl="1"/>
            <a:r>
              <a:rPr lang="en-GB" dirty="0" smtClean="0"/>
              <a:t>New partners</a:t>
            </a:r>
          </a:p>
          <a:p>
            <a:pPr lvl="1"/>
            <a:r>
              <a:rPr lang="en-GB" dirty="0" smtClean="0"/>
              <a:t>More content development opportunity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3178" y="304800"/>
            <a:ext cx="8340063" cy="996452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92D050"/>
                </a:solidFill>
              </a:rPr>
              <a:t>E-ATCs for FY14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257660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66801"/>
            <a:ext cx="8368628" cy="5105400"/>
          </a:xfrm>
        </p:spPr>
        <p:txBody>
          <a:bodyPr/>
          <a:lstStyle/>
          <a:p>
            <a:r>
              <a:rPr lang="en-GB" dirty="0" smtClean="0"/>
              <a:t>Scalability, reach, multiple market penetration</a:t>
            </a:r>
          </a:p>
          <a:p>
            <a:pPr lvl="1"/>
            <a:r>
              <a:rPr lang="en-GB" dirty="0" smtClean="0"/>
              <a:t>Represent Autodesk presence and commitment on a large scale</a:t>
            </a:r>
          </a:p>
          <a:p>
            <a:pPr lvl="2"/>
            <a:r>
              <a:rPr lang="en-GB" dirty="0" smtClean="0"/>
              <a:t>Create relationships with the market and influence institutions</a:t>
            </a:r>
          </a:p>
          <a:p>
            <a:pPr lvl="2"/>
            <a:r>
              <a:rPr lang="en-GB" dirty="0" smtClean="0"/>
              <a:t>Partners can participate in multiple partner programs and consumer programs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To reach millions of learners, we need tens of thousands of instructors/teachers in thousands of partners/colleges/schools, supported by regional / global management partners and large scale technology systems</a:t>
            </a:r>
          </a:p>
          <a:p>
            <a:endParaRPr lang="en-GB" dirty="0" smtClean="0"/>
          </a:p>
          <a:p>
            <a:r>
              <a:rPr lang="en-GB" dirty="0" smtClean="0"/>
              <a:t>Deliver Programs to students, faculty and customers (consumers)</a:t>
            </a:r>
          </a:p>
          <a:p>
            <a:r>
              <a:rPr lang="en-GB" dirty="0" smtClean="0"/>
              <a:t>Consume, develop and deliver learning content</a:t>
            </a:r>
          </a:p>
          <a:p>
            <a:r>
              <a:rPr lang="en-GB" dirty="0" smtClean="0"/>
              <a:t>Partners provide Expertise and activity management</a:t>
            </a:r>
          </a:p>
          <a:p>
            <a:pPr lvl="1"/>
            <a:r>
              <a:rPr lang="en-GB" dirty="0" smtClean="0"/>
              <a:t>Domain knowledge (product, industry, process)</a:t>
            </a:r>
          </a:p>
          <a:p>
            <a:pPr lvl="1"/>
            <a:r>
              <a:rPr lang="en-GB" dirty="0" smtClean="0"/>
              <a:t>Teaching and instructional capability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5" y="161798"/>
            <a:ext cx="8340063" cy="685799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77BB11"/>
                </a:solidFill>
              </a:rPr>
              <a:t>Partners – branded route to market</a:t>
            </a:r>
            <a:endParaRPr lang="en-US" dirty="0">
              <a:solidFill>
                <a:srgbClr val="77BB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674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259" y="161797"/>
            <a:ext cx="8266176" cy="996229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77BB11"/>
                </a:solidFill>
              </a:rPr>
              <a:t>ATC Program Key Strategies</a:t>
            </a:r>
            <a:endParaRPr lang="en-US" dirty="0">
              <a:solidFill>
                <a:srgbClr val="77BB1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050" y="1233011"/>
            <a:ext cx="8266176" cy="4709160"/>
          </a:xfrm>
        </p:spPr>
        <p:txBody>
          <a:bodyPr/>
          <a:lstStyle/>
          <a:p>
            <a:r>
              <a:rPr lang="en-GB" dirty="0">
                <a:solidFill>
                  <a:srgbClr val="FFC000"/>
                </a:solidFill>
              </a:rPr>
              <a:t>Introduce Academic </a:t>
            </a:r>
            <a:r>
              <a:rPr lang="en-GB" dirty="0" smtClean="0">
                <a:solidFill>
                  <a:srgbClr val="FFC000"/>
                </a:solidFill>
              </a:rPr>
              <a:t>ATC tier</a:t>
            </a:r>
            <a:endParaRPr lang="en-GB" dirty="0">
              <a:solidFill>
                <a:srgbClr val="FFC000"/>
              </a:solidFill>
            </a:endParaRPr>
          </a:p>
          <a:p>
            <a:pPr lvl="1"/>
            <a:r>
              <a:rPr lang="en-GB" dirty="0"/>
              <a:t>Increase the number of partners supporting academia</a:t>
            </a:r>
          </a:p>
          <a:p>
            <a:pPr lvl="1"/>
            <a:r>
              <a:rPr lang="en-GB" dirty="0"/>
              <a:t>Track student and institution engagement</a:t>
            </a:r>
          </a:p>
          <a:p>
            <a:pPr lvl="1"/>
            <a:r>
              <a:rPr lang="en-GB" dirty="0"/>
              <a:t>Support for Experts programs</a:t>
            </a:r>
          </a:p>
          <a:p>
            <a:pPr lvl="1"/>
            <a:r>
              <a:rPr lang="en-GB" dirty="0"/>
              <a:t>Encourage use of Education resources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Engage distributors in supporting academic </a:t>
            </a:r>
            <a:r>
              <a:rPr lang="en-GB" dirty="0" smtClean="0">
                <a:solidFill>
                  <a:schemeClr val="tx1"/>
                </a:solidFill>
              </a:rPr>
              <a:t>goals</a:t>
            </a:r>
          </a:p>
          <a:p>
            <a:pPr lvl="1"/>
            <a:r>
              <a:rPr lang="en-GB" dirty="0" smtClean="0"/>
              <a:t>Promote </a:t>
            </a:r>
            <a:r>
              <a:rPr lang="en-GB" dirty="0"/>
              <a:t>Academic ATC to all academic consumers (institutions, Experts </a:t>
            </a:r>
            <a:r>
              <a:rPr lang="en-GB" dirty="0" err="1"/>
              <a:t>etc</a:t>
            </a:r>
            <a:r>
              <a:rPr lang="en-GB" dirty="0"/>
              <a:t>)</a:t>
            </a:r>
          </a:p>
          <a:p>
            <a:endParaRPr lang="en-GB" sz="2000" dirty="0"/>
          </a:p>
          <a:p>
            <a:r>
              <a:rPr lang="en-GB" dirty="0">
                <a:solidFill>
                  <a:srgbClr val="FFC000"/>
                </a:solidFill>
              </a:rPr>
              <a:t>Switch software supply to subscription for FY14 </a:t>
            </a:r>
            <a:endParaRPr lang="en-GB" dirty="0" smtClean="0">
              <a:solidFill>
                <a:srgbClr val="FFC000"/>
              </a:solidFill>
            </a:endParaRPr>
          </a:p>
          <a:p>
            <a:pPr lvl="1"/>
            <a:r>
              <a:rPr lang="en-GB" dirty="0" smtClean="0"/>
              <a:t>Simplify administration; </a:t>
            </a:r>
            <a:r>
              <a:rPr lang="en-GB" dirty="0"/>
              <a:t>cloud services </a:t>
            </a:r>
            <a:r>
              <a:rPr lang="en-GB" dirty="0" smtClean="0"/>
              <a:t>access</a:t>
            </a:r>
            <a:endParaRPr lang="en-GB" dirty="0"/>
          </a:p>
          <a:p>
            <a:endParaRPr lang="en-GB" sz="2000" dirty="0"/>
          </a:p>
          <a:p>
            <a:r>
              <a:rPr lang="en-GB" dirty="0">
                <a:solidFill>
                  <a:srgbClr val="FFC000"/>
                </a:solidFill>
              </a:rPr>
              <a:t>Encourage development of e-learning and content by extending ATC program to “e”-only partners for FY14</a:t>
            </a:r>
          </a:p>
          <a:p>
            <a:endParaRPr lang="en-GB" sz="2000" dirty="0"/>
          </a:p>
          <a:p>
            <a:endParaRPr lang="en-GB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602078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19200"/>
            <a:ext cx="8368628" cy="5257800"/>
          </a:xfrm>
        </p:spPr>
        <p:txBody>
          <a:bodyPr/>
          <a:lstStyle/>
          <a:p>
            <a:endParaRPr lang="en-GB" sz="1800" dirty="0" smtClean="0"/>
          </a:p>
          <a:p>
            <a:r>
              <a:rPr lang="en-GB" sz="1800" dirty="0" smtClean="0">
                <a:solidFill>
                  <a:srgbClr val="FFC000"/>
                </a:solidFill>
              </a:rPr>
              <a:t>1 core partner type – expand ATC to academic market</a:t>
            </a:r>
          </a:p>
          <a:p>
            <a:pPr lvl="1"/>
            <a:r>
              <a:rPr lang="en-GB" sz="1600" dirty="0" smtClean="0"/>
              <a:t>ATC (Authorised Training Center) – identify markets by accreditation</a:t>
            </a:r>
          </a:p>
          <a:p>
            <a:pPr lvl="2"/>
            <a:r>
              <a:rPr lang="en-GB" sz="1400" dirty="0" smtClean="0"/>
              <a:t>TBA - Commercial </a:t>
            </a:r>
            <a:r>
              <a:rPr lang="en-GB" sz="1400" dirty="0" smtClean="0">
                <a:solidFill>
                  <a:srgbClr val="FFC000"/>
                </a:solidFill>
              </a:rPr>
              <a:t>accreditations</a:t>
            </a:r>
            <a:r>
              <a:rPr lang="en-GB" sz="1400" dirty="0" smtClean="0"/>
              <a:t> for all partners addressing industry</a:t>
            </a:r>
          </a:p>
          <a:p>
            <a:pPr lvl="2"/>
            <a:r>
              <a:rPr lang="en-GB" sz="1400" dirty="0" smtClean="0"/>
              <a:t>Academic Training Center </a:t>
            </a:r>
            <a:r>
              <a:rPr lang="en-GB" sz="1400" dirty="0" smtClean="0">
                <a:solidFill>
                  <a:srgbClr val="FFC000"/>
                </a:solidFill>
              </a:rPr>
              <a:t>accreditation</a:t>
            </a:r>
            <a:r>
              <a:rPr lang="en-GB" sz="1400" dirty="0" smtClean="0"/>
              <a:t> for academic customers </a:t>
            </a:r>
          </a:p>
          <a:p>
            <a:pPr lvl="2"/>
            <a:r>
              <a:rPr lang="en-GB" sz="1400" dirty="0" smtClean="0"/>
              <a:t>Open new branded program to internal academic faculties (“Academies”)</a:t>
            </a:r>
          </a:p>
          <a:p>
            <a:pPr marL="0" indent="0">
              <a:buNone/>
            </a:pPr>
            <a:endParaRPr lang="en-GB" sz="1800" dirty="0" smtClean="0"/>
          </a:p>
          <a:p>
            <a:r>
              <a:rPr lang="en-GB" sz="1800" dirty="0" smtClean="0">
                <a:solidFill>
                  <a:srgbClr val="FFC000"/>
                </a:solidFill>
              </a:rPr>
              <a:t>Separate tools, services, support (targeting the audience)</a:t>
            </a:r>
          </a:p>
          <a:p>
            <a:pPr lvl="1"/>
            <a:r>
              <a:rPr lang="en-GB" sz="1600" dirty="0" smtClean="0"/>
              <a:t>Promote Academic ATC to all academic consumers (institutions, Experts etc)</a:t>
            </a:r>
          </a:p>
          <a:p>
            <a:endParaRPr lang="en-GB" sz="1800" dirty="0" smtClean="0"/>
          </a:p>
          <a:p>
            <a:r>
              <a:rPr lang="en-GB" sz="1800" dirty="0" smtClean="0"/>
              <a:t>Configurable goals - organisations can participate in multiple programs with different goals (support regional goals, opportunity, priority, capability)</a:t>
            </a:r>
          </a:p>
          <a:p>
            <a:pPr marL="0" indent="0">
              <a:buNone/>
            </a:pPr>
            <a:endParaRPr lang="en-GB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1" y="304801"/>
            <a:ext cx="8340063" cy="996452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92D050"/>
                </a:solidFill>
              </a:rPr>
              <a:t>Partners to support Academic markets</a:t>
            </a:r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66176" cy="99622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Positioning Partner types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5410200" y="5181600"/>
            <a:ext cx="1419049" cy="62865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ctr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Certification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1371600" y="3505200"/>
            <a:ext cx="1114249" cy="62865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ctr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GB" sz="13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Student Experts</a:t>
            </a:r>
            <a:endParaRPr lang="en-US" sz="1300" dirty="0" smtClean="0">
              <a:latin typeface="Gill Sans" charset="0"/>
              <a:ea typeface="ヒラギノ角ゴ Pro W3" charset="0"/>
              <a:cs typeface="ヒラギノ角ゴ Pro W3" charset="0"/>
              <a:sym typeface="Gill Sans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3124201" y="5181601"/>
            <a:ext cx="1142999" cy="62865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ctr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Training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267201" y="5181601"/>
            <a:ext cx="1143000" cy="62865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ctr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ACI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2590800" y="3505200"/>
            <a:ext cx="1143000" cy="62865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ctr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Design Competition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1905000" y="5181601"/>
            <a:ext cx="1218932" cy="62865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ctr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Course Development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19201" y="1219200"/>
            <a:ext cx="2086667" cy="339400"/>
          </a:xfrm>
          <a:prstGeom prst="rect">
            <a:avLst/>
          </a:prstGeom>
          <a:noFill/>
        </p:spPr>
        <p:txBody>
          <a:bodyPr wrap="none" lIns="57594" tIns="28797" rIns="57594" bIns="28797" rtlCol="0">
            <a:spAutoFit/>
          </a:bodyPr>
          <a:lstStyle/>
          <a:p>
            <a:r>
              <a:rPr lang="en-US" dirty="0" smtClean="0"/>
              <a:t>Faculty &amp; Students</a:t>
            </a:r>
            <a:endParaRPr lang="en-US" dirty="0"/>
          </a:p>
        </p:txBody>
      </p:sp>
      <p:sp>
        <p:nvSpPr>
          <p:cNvPr id="11" name="Up Arrow 10"/>
          <p:cNvSpPr/>
          <p:nvPr/>
        </p:nvSpPr>
        <p:spPr bwMode="auto">
          <a:xfrm>
            <a:off x="1271911" y="1676400"/>
            <a:ext cx="471441" cy="800100"/>
          </a:xfrm>
          <a:prstGeom prst="upArrow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t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rgbClr val="000000"/>
              </a:solidFill>
              <a:latin typeface="Gill Sans" charset="0"/>
              <a:ea typeface="ヒラギノ角ゴ Pro W3" charset="0"/>
              <a:cs typeface="ヒラギノ角ゴ Pro W3" charset="0"/>
              <a:sym typeface="Gill Sans" charset="0"/>
            </a:endParaRPr>
          </a:p>
        </p:txBody>
      </p:sp>
      <p:sp>
        <p:nvSpPr>
          <p:cNvPr id="12" name="Up Arrow 11"/>
          <p:cNvSpPr/>
          <p:nvPr/>
        </p:nvSpPr>
        <p:spPr bwMode="auto">
          <a:xfrm>
            <a:off x="2000502" y="1676400"/>
            <a:ext cx="471441" cy="800100"/>
          </a:xfrm>
          <a:prstGeom prst="upArrow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t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rgbClr val="000000"/>
              </a:solidFill>
              <a:latin typeface="Gill Sans" charset="0"/>
              <a:ea typeface="ヒラギノ角ゴ Pro W3" charset="0"/>
              <a:cs typeface="ヒラギノ角ゴ Pro W3" charset="0"/>
              <a:sym typeface="Gill Sans" charset="0"/>
            </a:endParaRPr>
          </a:p>
        </p:txBody>
      </p:sp>
      <p:sp>
        <p:nvSpPr>
          <p:cNvPr id="13" name="Up Arrow 12"/>
          <p:cNvSpPr/>
          <p:nvPr/>
        </p:nvSpPr>
        <p:spPr bwMode="auto">
          <a:xfrm>
            <a:off x="2729094" y="1676400"/>
            <a:ext cx="471441" cy="800100"/>
          </a:xfrm>
          <a:prstGeom prst="upArrow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t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rgbClr val="000000"/>
              </a:solidFill>
              <a:latin typeface="Gill Sans" charset="0"/>
              <a:ea typeface="ヒラギノ角ゴ Pro W3" charset="0"/>
              <a:cs typeface="ヒラギノ角ゴ Pro W3" charset="0"/>
              <a:sym typeface="Gill Sans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685800" y="2590800"/>
            <a:ext cx="7372166" cy="62865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ctr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ATC</a:t>
            </a:r>
          </a:p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Academic accreditation                                                       Commercial accreditations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6019800" y="3505200"/>
            <a:ext cx="1081309" cy="62865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ctr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Certification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4953000" y="3505200"/>
            <a:ext cx="957392" cy="62865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ctr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Training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62601" y="1188842"/>
            <a:ext cx="2398724" cy="339400"/>
          </a:xfrm>
          <a:prstGeom prst="rect">
            <a:avLst/>
          </a:prstGeom>
          <a:noFill/>
        </p:spPr>
        <p:txBody>
          <a:bodyPr wrap="none" lIns="57594" tIns="28797" rIns="57594" bIns="28797" rtlCol="0">
            <a:spAutoFit/>
          </a:bodyPr>
          <a:lstStyle/>
          <a:p>
            <a:r>
              <a:rPr lang="en-US" dirty="0" smtClean="0"/>
              <a:t>Professional Learners</a:t>
            </a:r>
            <a:endParaRPr lang="en-US" dirty="0"/>
          </a:p>
        </p:txBody>
      </p:sp>
      <p:sp>
        <p:nvSpPr>
          <p:cNvPr id="25" name="Up Arrow 24"/>
          <p:cNvSpPr/>
          <p:nvPr/>
        </p:nvSpPr>
        <p:spPr bwMode="auto">
          <a:xfrm>
            <a:off x="5857751" y="1676400"/>
            <a:ext cx="471441" cy="800100"/>
          </a:xfrm>
          <a:prstGeom prst="upArrow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t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rgbClr val="000000"/>
              </a:solidFill>
              <a:latin typeface="Gill Sans" charset="0"/>
              <a:ea typeface="ヒラギノ角ゴ Pro W3" charset="0"/>
              <a:cs typeface="ヒラギノ角ゴ Pro W3" charset="0"/>
              <a:sym typeface="Gill Sans" charset="0"/>
            </a:endParaRPr>
          </a:p>
        </p:txBody>
      </p:sp>
      <p:sp>
        <p:nvSpPr>
          <p:cNvPr id="26" name="Up Arrow 25"/>
          <p:cNvSpPr/>
          <p:nvPr/>
        </p:nvSpPr>
        <p:spPr bwMode="auto">
          <a:xfrm>
            <a:off x="6586342" y="1676400"/>
            <a:ext cx="471441" cy="800100"/>
          </a:xfrm>
          <a:prstGeom prst="upArrow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t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rgbClr val="000000"/>
              </a:solidFill>
              <a:latin typeface="Gill Sans" charset="0"/>
              <a:ea typeface="ヒラギノ角ゴ Pro W3" charset="0"/>
              <a:cs typeface="ヒラギノ角ゴ Pro W3" charset="0"/>
              <a:sym typeface="Gill Sans" charset="0"/>
            </a:endParaRPr>
          </a:p>
        </p:txBody>
      </p:sp>
      <p:sp>
        <p:nvSpPr>
          <p:cNvPr id="27" name="Up Arrow 26"/>
          <p:cNvSpPr/>
          <p:nvPr/>
        </p:nvSpPr>
        <p:spPr bwMode="auto">
          <a:xfrm>
            <a:off x="7314933" y="1676400"/>
            <a:ext cx="471441" cy="800100"/>
          </a:xfrm>
          <a:prstGeom prst="upArrow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t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rgbClr val="000000"/>
              </a:solidFill>
              <a:latin typeface="Gill Sans" charset="0"/>
              <a:ea typeface="ヒラギノ角ゴ Pro W3" charset="0"/>
              <a:cs typeface="ヒラギノ角ゴ Pro W3" charset="0"/>
              <a:sym typeface="Gill Sans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838200" y="4191001"/>
            <a:ext cx="7086600" cy="62865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ctr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Resellers, training organisations, colleges and schools</a:t>
            </a:r>
            <a:endParaRPr lang="en-US" sz="1300" dirty="0" smtClean="0">
              <a:latin typeface="Gill Sans" charset="0"/>
              <a:ea typeface="ヒラギノ角ゴ Pro W3" charset="0"/>
              <a:cs typeface="ヒラギノ角ゴ Pro W3" charset="0"/>
              <a:sym typeface="Gill Sans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838200" y="5867400"/>
            <a:ext cx="7086600" cy="62865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ctr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Autodesk programs, tools, systems, services</a:t>
            </a:r>
            <a:endParaRPr lang="en-US" sz="1300" dirty="0" smtClean="0">
              <a:latin typeface="Gill Sans" charset="0"/>
              <a:ea typeface="ヒラギノ角ゴ Pro W3" charset="0"/>
              <a:cs typeface="ヒラギノ角ゴ Pro W3" charset="0"/>
              <a:sym typeface="Gill Sans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810000" y="3505200"/>
            <a:ext cx="1038049" cy="628650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ctr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r>
              <a:rPr lang="en-GB" sz="1300" dirty="0" smtClean="0">
                <a:latin typeface="Gill Sans" charset="0"/>
                <a:ea typeface="ヒラギノ角ゴ Pro W3" charset="0"/>
                <a:cs typeface="ヒラギノ角ゴ Pro W3" charset="0"/>
                <a:sym typeface="Gill Sans" charset="0"/>
              </a:rPr>
              <a:t>Educator Experts</a:t>
            </a:r>
            <a:endParaRPr lang="en-US" sz="1300" dirty="0" smtClean="0">
              <a:latin typeface="Gill Sans" charset="0"/>
              <a:ea typeface="ヒラギノ角ゴ Pro W3" charset="0"/>
              <a:cs typeface="ヒラギノ角ゴ Pro W3" charset="0"/>
              <a:sym typeface="Gill Sans" charset="0"/>
            </a:endParaRPr>
          </a:p>
        </p:txBody>
      </p:sp>
      <p:sp>
        <p:nvSpPr>
          <p:cNvPr id="35" name="Up Arrow 34"/>
          <p:cNvSpPr/>
          <p:nvPr/>
        </p:nvSpPr>
        <p:spPr bwMode="auto">
          <a:xfrm rot="-4260000">
            <a:off x="4210279" y="1456416"/>
            <a:ext cx="489748" cy="1338955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7594" tIns="28797" rIns="57594" bIns="28797" numCol="1" rtlCol="0" anchor="t" anchorCtr="0" compatLnSpc="1">
            <a:prstTxWarp prst="textNoShape">
              <a:avLst/>
            </a:prstTxWarp>
          </a:bodyPr>
          <a:lstStyle/>
          <a:p>
            <a:pPr algn="ctr" defTabSz="575949" fontAlgn="base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rgbClr val="000000"/>
              </a:solidFill>
              <a:latin typeface="Gill Sans" charset="0"/>
              <a:ea typeface="ヒラギノ角ゴ Pro W3" charset="0"/>
              <a:cs typeface="ヒラギノ角ゴ Pro W3" charset="0"/>
              <a:sym typeface="Gill Sans" charset="0"/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3657600" y="2590800"/>
            <a:ext cx="0" cy="609600"/>
          </a:xfrm>
          <a:prstGeom prst="line">
            <a:avLst/>
          </a:prstGeom>
          <a:solidFill>
            <a:schemeClr val="accent1"/>
          </a:solidFill>
          <a:ln w="60325" cap="flat" cmpd="sng" algn="ctr">
            <a:solidFill>
              <a:schemeClr val="accent1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8175679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368628" cy="5257800"/>
          </a:xfrm>
        </p:spPr>
        <p:txBody>
          <a:bodyPr/>
          <a:lstStyle/>
          <a:p>
            <a:r>
              <a:rPr lang="en-GB" sz="1800" dirty="0" smtClean="0"/>
              <a:t>3 “price point” models</a:t>
            </a:r>
          </a:p>
          <a:p>
            <a:pPr lvl="1"/>
            <a:r>
              <a:rPr lang="en-GB" sz="1600" dirty="0" smtClean="0"/>
              <a:t>Country/regional offerings agreed with, and pricing set by, regional distributors</a:t>
            </a:r>
          </a:p>
          <a:p>
            <a:endParaRPr lang="en-GB" sz="1800" dirty="0" smtClean="0"/>
          </a:p>
          <a:p>
            <a:r>
              <a:rPr lang="en-GB" sz="1800" b="1" u="sng" dirty="0" smtClean="0"/>
              <a:t>Global Standard for “full service” commercial AND academic</a:t>
            </a:r>
          </a:p>
          <a:p>
            <a:r>
              <a:rPr lang="en-GB" sz="1800" dirty="0" smtClean="0"/>
              <a:t>“No charge” additional accreditation for existing or new “full” ATCs</a:t>
            </a:r>
          </a:p>
          <a:p>
            <a:endParaRPr lang="en-GB" sz="1800" dirty="0" smtClean="0"/>
          </a:p>
          <a:p>
            <a:r>
              <a:rPr lang="en-GB" sz="1800" b="1" u="sng" dirty="0" smtClean="0"/>
              <a:t>Optional “Academic only” partner models</a:t>
            </a:r>
          </a:p>
          <a:p>
            <a:r>
              <a:rPr lang="en-GB" sz="1800" dirty="0" smtClean="0"/>
              <a:t>Nominal fee participation for non-commercial partners</a:t>
            </a:r>
          </a:p>
          <a:p>
            <a:pPr lvl="1"/>
            <a:r>
              <a:rPr lang="en-GB" sz="1600" dirty="0" smtClean="0"/>
              <a:t>No software provided for training facilities</a:t>
            </a:r>
          </a:p>
          <a:p>
            <a:pPr lvl="1"/>
            <a:r>
              <a:rPr lang="en-GB" sz="1600" dirty="0" smtClean="0"/>
              <a:t>Software provided for instructors only</a:t>
            </a:r>
          </a:p>
          <a:p>
            <a:pPr lvl="2"/>
            <a:r>
              <a:rPr lang="en-GB" sz="1400" dirty="0" smtClean="0"/>
              <a:t>Number of licenses can be decided regionally – default = 3</a:t>
            </a:r>
          </a:p>
          <a:p>
            <a:pPr lvl="1"/>
            <a:r>
              <a:rPr lang="en-GB" sz="1600" dirty="0" smtClean="0"/>
              <a:t>Software fee, </a:t>
            </a:r>
            <a:r>
              <a:rPr lang="en-GB" sz="1600" b="1" dirty="0" smtClean="0">
                <a:solidFill>
                  <a:srgbClr val="FF0000"/>
                </a:solidFill>
              </a:rPr>
              <a:t>not</a:t>
            </a:r>
            <a:r>
              <a:rPr lang="en-GB" sz="1600" dirty="0" smtClean="0"/>
              <a:t> an admin fee, determined locally</a:t>
            </a:r>
            <a:endParaRPr lang="en-GB" sz="1800" dirty="0" smtClean="0"/>
          </a:p>
          <a:p>
            <a:endParaRPr lang="en-GB" sz="1200" dirty="0" smtClean="0"/>
          </a:p>
          <a:p>
            <a:r>
              <a:rPr lang="en-GB" sz="1800" dirty="0" smtClean="0"/>
              <a:t>Or</a:t>
            </a:r>
          </a:p>
          <a:p>
            <a:endParaRPr lang="en-GB" sz="1200" dirty="0" smtClean="0"/>
          </a:p>
          <a:p>
            <a:r>
              <a:rPr lang="en-GB" sz="1800" dirty="0" smtClean="0"/>
              <a:t>No charge “academic accreditation only” participation for specialists</a:t>
            </a:r>
          </a:p>
          <a:p>
            <a:pPr lvl="1"/>
            <a:r>
              <a:rPr lang="en-GB" sz="1600" dirty="0" smtClean="0"/>
              <a:t>No software provided </a:t>
            </a:r>
          </a:p>
          <a:p>
            <a:endParaRPr lang="en-GB" sz="2000" dirty="0" smtClean="0"/>
          </a:p>
          <a:p>
            <a:endParaRPr lang="en-GB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1" y="304801"/>
            <a:ext cx="8340063" cy="996452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92D050"/>
                </a:solidFill>
              </a:rPr>
              <a:t>Pricing and Positioning</a:t>
            </a:r>
            <a:endParaRPr lang="en-US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>
                <a:solidFill>
                  <a:srgbClr val="92D050"/>
                </a:solidFill>
              </a:rPr>
              <a:t>Academic ATC Launch Plan</a:t>
            </a:r>
            <a:endParaRPr lang="en-US" dirty="0">
              <a:solidFill>
                <a:srgbClr val="92D05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34986839"/>
              </p:ext>
            </p:extLst>
          </p:nvPr>
        </p:nvGraphicFramePr>
        <p:xfrm>
          <a:off x="417512" y="1508125"/>
          <a:ext cx="8116887" cy="3515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068888"/>
                <a:gridCol w="914400"/>
                <a:gridCol w="2133599"/>
              </a:tblGrid>
              <a:tr h="370840">
                <a:tc>
                  <a:txBody>
                    <a:bodyPr/>
                    <a:lstStyle/>
                    <a:p>
                      <a:r>
                        <a:rPr lang="sv-SE" dirty="0" smtClean="0"/>
                        <a:t>What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When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Global program 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Q4 FY13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0" dirty="0" smtClean="0">
                          <a:solidFill>
                            <a:srgbClr val="00B050"/>
                          </a:solidFill>
                        </a:rPr>
                        <a:t>Completed</a:t>
                      </a:r>
                      <a:endParaRPr lang="en-US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Review current legal, marketing </a:t>
                      </a:r>
                      <a:r>
                        <a:rPr lang="en-GB" dirty="0" err="1" smtClean="0"/>
                        <a:t>etc</a:t>
                      </a:r>
                      <a:r>
                        <a:rPr lang="en-GB" dirty="0" smtClean="0"/>
                        <a:t> suitability for global use</a:t>
                      </a:r>
                    </a:p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Q4 FY13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0" dirty="0" smtClean="0">
                          <a:solidFill>
                            <a:srgbClr val="00B050"/>
                          </a:solidFill>
                        </a:rPr>
                        <a:t>Completed</a:t>
                      </a:r>
                      <a:endParaRPr lang="en-US" b="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Marketing strategy </a:t>
                      </a:r>
                    </a:p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 -</a:t>
                      </a:r>
                      <a:r>
                        <a:rPr lang="en-GB" dirty="0" smtClean="0"/>
                        <a:t>Launch kit for field teams and distributors</a:t>
                      </a:r>
                    </a:p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 -</a:t>
                      </a:r>
                      <a:r>
                        <a:rPr lang="en-GB" dirty="0" smtClean="0"/>
                        <a:t>Branding availability TBA subject to corporate rebranding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Q1 FY14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b="0" dirty="0" smtClean="0">
                          <a:solidFill>
                            <a:srgbClr val="FFFF00"/>
                          </a:solidFill>
                        </a:rPr>
                        <a:t>Ongoing</a:t>
                      </a:r>
                      <a:endParaRPr lang="en-US" b="0" dirty="0" smtClean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Supporting technology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Q4 FY13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b="0" dirty="0" smtClean="0">
                          <a:solidFill>
                            <a:srgbClr val="00B050"/>
                          </a:solidFill>
                        </a:rPr>
                        <a:t>Completed</a:t>
                      </a:r>
                      <a:endParaRPr lang="en-US" b="0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1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Define/agree relevance &amp; priorities for Mature Markets</a:t>
                      </a:r>
                    </a:p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Q1 FY14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0" dirty="0" smtClean="0">
                          <a:solidFill>
                            <a:srgbClr val="FFFF00"/>
                          </a:solidFill>
                        </a:rPr>
                        <a:t>Ongoing</a:t>
                      </a:r>
                      <a:endParaRPr lang="en-US" b="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Define/agree rollout priorities for Emerging </a:t>
                      </a:r>
                      <a:r>
                        <a:rPr lang="en-GB" dirty="0" smtClean="0"/>
                        <a:t>countries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Q1 FY14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b="0" dirty="0" smtClean="0">
                          <a:solidFill>
                            <a:srgbClr val="FFFF00"/>
                          </a:solidFill>
                        </a:rPr>
                        <a:t>Ongoing</a:t>
                      </a:r>
                      <a:endParaRPr lang="en-US" b="0" dirty="0" smtClean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Global program launch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4271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Q1 FY14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0" dirty="0" smtClean="0"/>
                        <a:t>Exact</a:t>
                      </a:r>
                      <a:r>
                        <a:rPr lang="sv-SE" b="0" baseline="0" dirty="0" smtClean="0"/>
                        <a:t> date TBA</a:t>
                      </a:r>
                      <a:endParaRPr lang="en-US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6585465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6477" y="1066800"/>
            <a:ext cx="8368628" cy="4708877"/>
          </a:xfrm>
        </p:spPr>
        <p:txBody>
          <a:bodyPr/>
          <a:lstStyle/>
          <a:p>
            <a:r>
              <a:rPr lang="en-GB" dirty="0" smtClean="0"/>
              <a:t>Add 360 access and benefits for ATCs to include in training programs</a:t>
            </a:r>
          </a:p>
          <a:p>
            <a:endParaRPr lang="en-GB" dirty="0" smtClean="0"/>
          </a:p>
          <a:p>
            <a:r>
              <a:rPr lang="en-GB" dirty="0" smtClean="0"/>
              <a:t>Reduce complexity for of current processes ATCs</a:t>
            </a:r>
          </a:p>
          <a:p>
            <a:pPr lvl="1"/>
            <a:r>
              <a:rPr lang="en-GB" dirty="0" smtClean="0"/>
              <a:t>Self-service serial number management and product authorisation</a:t>
            </a:r>
          </a:p>
          <a:p>
            <a:pPr lvl="1"/>
            <a:r>
              <a:rPr lang="en-GB" dirty="0" smtClean="0"/>
              <a:t>Online access immediately products are released</a:t>
            </a:r>
            <a:endParaRPr lang="en-US" dirty="0" smtClean="0"/>
          </a:p>
          <a:p>
            <a:endParaRPr lang="en-GB" dirty="0" smtClean="0"/>
          </a:p>
          <a:p>
            <a:r>
              <a:rPr lang="en-GB" dirty="0" smtClean="0"/>
              <a:t>Reduce complexity of current serial number management for distributors</a:t>
            </a:r>
          </a:p>
          <a:p>
            <a:endParaRPr lang="en-GB" dirty="0" smtClean="0"/>
          </a:p>
          <a:p>
            <a:r>
              <a:rPr lang="en-GB" dirty="0" smtClean="0"/>
              <a:t>Remove manual serial number maintenance, registration and creation overheads for Autodesk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3178" y="152400"/>
            <a:ext cx="8340063" cy="996452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92D050"/>
                </a:solidFill>
              </a:rPr>
              <a:t>Software Supply - Subscription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475685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6477" y="1295401"/>
            <a:ext cx="8368628" cy="5092542"/>
          </a:xfrm>
        </p:spPr>
        <p:txBody>
          <a:bodyPr/>
          <a:lstStyle/>
          <a:p>
            <a:r>
              <a:rPr lang="en-GB" dirty="0" smtClean="0"/>
              <a:t>Target for release of 2014 products</a:t>
            </a:r>
          </a:p>
          <a:p>
            <a:endParaRPr lang="en-GB" dirty="0" smtClean="0"/>
          </a:p>
          <a:p>
            <a:r>
              <a:rPr lang="en-GB" dirty="0" smtClean="0"/>
              <a:t>Current serials remain active – no need for ATC to reinstall</a:t>
            </a:r>
          </a:p>
          <a:p>
            <a:endParaRPr lang="en-GB" dirty="0" smtClean="0"/>
          </a:p>
          <a:p>
            <a:r>
              <a:rPr lang="en-GB" dirty="0" smtClean="0"/>
              <a:t>No </a:t>
            </a:r>
            <a:r>
              <a:rPr lang="en-GB" dirty="0"/>
              <a:t>change to accreditations, entitlements or pricing</a:t>
            </a:r>
          </a:p>
          <a:p>
            <a:endParaRPr lang="en-GB" dirty="0"/>
          </a:p>
          <a:p>
            <a:r>
              <a:rPr lang="en-GB" dirty="0"/>
              <a:t>Distributor to order individual products &amp; subscription for ATCs</a:t>
            </a:r>
          </a:p>
          <a:p>
            <a:endParaRPr lang="en-GB" dirty="0"/>
          </a:p>
          <a:p>
            <a:r>
              <a:rPr lang="en-GB" dirty="0"/>
              <a:t>ATC downloads software and serial numbers from Sub-</a:t>
            </a:r>
            <a:r>
              <a:rPr lang="en-GB" dirty="0" err="1"/>
              <a:t>center</a:t>
            </a:r>
            <a:endParaRPr lang="en-GB" dirty="0"/>
          </a:p>
          <a:p>
            <a:endParaRPr lang="en-GB" dirty="0"/>
          </a:p>
          <a:p>
            <a:r>
              <a:rPr lang="en-GB" dirty="0"/>
              <a:t>Online e-registration globally</a:t>
            </a:r>
          </a:p>
          <a:p>
            <a:endParaRPr lang="en-GB" dirty="0" smtClean="0"/>
          </a:p>
          <a:p>
            <a:r>
              <a:rPr lang="en-GB" dirty="0" smtClean="0"/>
              <a:t>Detailed implementation, communication and training plans under development Q1FY14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3178" y="304800"/>
            <a:ext cx="8340063" cy="996452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92D050"/>
                </a:solidFill>
              </a:rPr>
              <a:t>Software Supply implementation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404628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ADSK_Black">
  <a:themeElements>
    <a:clrScheme name="ADSK_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AA00"/>
      </a:accent1>
      <a:accent2>
        <a:srgbClr val="EE5500"/>
      </a:accent2>
      <a:accent3>
        <a:srgbClr val="DD0000"/>
      </a:accent3>
      <a:accent4>
        <a:srgbClr val="004282"/>
      </a:accent4>
      <a:accent5>
        <a:srgbClr val="993388"/>
      </a:accent5>
      <a:accent6>
        <a:srgbClr val="118888"/>
      </a:accent6>
      <a:hlink>
        <a:srgbClr val="00B0F0"/>
      </a:hlink>
      <a:folHlink>
        <a:srgbClr val="993388"/>
      </a:folHlink>
    </a:clrScheme>
    <a:fontScheme name="ADSK_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0"/>
            <a:cs typeface="ヒラギノ角ゴ Pro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 W3" charset="0"/>
            <a:cs typeface="ヒラギノ角ゴ Pro W3" charset="0"/>
            <a:sym typeface="Gill Sans" charset="0"/>
          </a:defRPr>
        </a:defPPr>
      </a:lstStyle>
    </a:lnDef>
  </a:objectDefaults>
  <a:extraClrSchemeLst>
    <a:extraClrScheme>
      <a:clrScheme name="Default - 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7699</TotalTime>
  <Words>700</Words>
  <Application>Microsoft Office PowerPoint</Application>
  <PresentationFormat>On-screen Show (4:3)</PresentationFormat>
  <Paragraphs>144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ADSK_Black</vt:lpstr>
      <vt:lpstr>Slide 1</vt:lpstr>
      <vt:lpstr>Partners – branded route to market</vt:lpstr>
      <vt:lpstr>ATC Program Key Strategies</vt:lpstr>
      <vt:lpstr>Partners to support Academic markets</vt:lpstr>
      <vt:lpstr>Positioning Partner types</vt:lpstr>
      <vt:lpstr>Pricing and Positioning</vt:lpstr>
      <vt:lpstr>Academic ATC Launch Plan</vt:lpstr>
      <vt:lpstr>Software Supply - Subscription</vt:lpstr>
      <vt:lpstr>Software Supply implementation</vt:lpstr>
      <vt:lpstr>E-ATCs for FY14</vt:lpstr>
    </vt:vector>
  </TitlesOfParts>
  <Company>Autodesk,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Lead (Programs) – Norman Buckberry</dc:title>
  <dc:creator>Don Carlson</dc:creator>
  <cp:lastModifiedBy>Norman Buckberry</cp:lastModifiedBy>
  <cp:revision>1105</cp:revision>
  <dcterms:created xsi:type="dcterms:W3CDTF">2012-02-24T10:17:52Z</dcterms:created>
  <dcterms:modified xsi:type="dcterms:W3CDTF">2013-02-04T17:19:02Z</dcterms:modified>
</cp:coreProperties>
</file>