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handoutMasterIdLst>
    <p:handoutMasterId r:id="rId11"/>
  </p:handoutMasterIdLst>
  <p:sldIdLst>
    <p:sldId id="256" r:id="rId2"/>
    <p:sldId id="257" r:id="rId3"/>
    <p:sldId id="263" r:id="rId4"/>
    <p:sldId id="258" r:id="rId5"/>
    <p:sldId id="264" r:id="rId6"/>
    <p:sldId id="265" r:id="rId7"/>
    <p:sldId id="266" r:id="rId8"/>
    <p:sldId id="260" r:id="rId9"/>
  </p:sldIdLst>
  <p:sldSz cx="9906000" cy="6858000" type="A4"/>
  <p:notesSz cx="6858000" cy="9144000"/>
  <p:defaultTextStyle>
    <a:defPPr>
      <a:defRPr lang="en-GB"/>
    </a:defPPr>
    <a:lvl1pPr algn="l" defTabSz="457200" rtl="0" fontAlgn="base">
      <a:spcBef>
        <a:spcPct val="0"/>
      </a:spcBef>
      <a:spcAft>
        <a:spcPct val="0"/>
      </a:spcAft>
      <a:defRPr kern="1200">
        <a:solidFill>
          <a:schemeClr val="tx1"/>
        </a:solidFill>
        <a:latin typeface="Arial" charset="0"/>
        <a:ea typeface="ＭＳ Ｐゴシック" pitchFamily="-65"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65"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65"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65"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65" charset="-128"/>
        <a:cs typeface="+mn-cs"/>
      </a:defRPr>
    </a:lvl5pPr>
    <a:lvl6pPr marL="2286000" algn="l" defTabSz="914400" rtl="0" eaLnBrk="1" latinLnBrk="0" hangingPunct="1">
      <a:defRPr kern="1200">
        <a:solidFill>
          <a:schemeClr val="tx1"/>
        </a:solidFill>
        <a:latin typeface="Arial" charset="0"/>
        <a:ea typeface="ＭＳ Ｐゴシック" pitchFamily="-65" charset="-128"/>
        <a:cs typeface="+mn-cs"/>
      </a:defRPr>
    </a:lvl6pPr>
    <a:lvl7pPr marL="2743200" algn="l" defTabSz="914400" rtl="0" eaLnBrk="1" latinLnBrk="0" hangingPunct="1">
      <a:defRPr kern="1200">
        <a:solidFill>
          <a:schemeClr val="tx1"/>
        </a:solidFill>
        <a:latin typeface="Arial" charset="0"/>
        <a:ea typeface="ＭＳ Ｐゴシック" pitchFamily="-65" charset="-128"/>
        <a:cs typeface="+mn-cs"/>
      </a:defRPr>
    </a:lvl7pPr>
    <a:lvl8pPr marL="3200400" algn="l" defTabSz="914400" rtl="0" eaLnBrk="1" latinLnBrk="0" hangingPunct="1">
      <a:defRPr kern="1200">
        <a:solidFill>
          <a:schemeClr val="tx1"/>
        </a:solidFill>
        <a:latin typeface="Arial" charset="0"/>
        <a:ea typeface="ＭＳ Ｐゴシック" pitchFamily="-65" charset="-128"/>
        <a:cs typeface="+mn-cs"/>
      </a:defRPr>
    </a:lvl8pPr>
    <a:lvl9pPr marL="3657600" algn="l" defTabSz="914400" rtl="0" eaLnBrk="1" latinLnBrk="0" hangingPunct="1">
      <a:defRPr kern="1200">
        <a:solidFill>
          <a:schemeClr val="tx1"/>
        </a:solidFill>
        <a:latin typeface="Arial" charset="0"/>
        <a:ea typeface="ＭＳ Ｐゴシック" pitchFamily="-65"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156" autoAdjust="0"/>
  </p:normalViewPr>
  <p:slideViewPr>
    <p:cSldViewPr snapToObjects="1">
      <p:cViewPr varScale="1">
        <p:scale>
          <a:sx n="59" d="100"/>
          <a:sy n="59" d="100"/>
        </p:scale>
        <p:origin x="-2046" y="-78"/>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9FC35E4E-6DE3-4C28-89DA-B5FCE370DF6E}" type="datetime1">
              <a:rPr lang="en-GB"/>
              <a:pPr/>
              <a:t>05/02/2013</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1D353F8-0405-421A-99FF-6E74C24560DE}" type="slidenum">
              <a:rPr lang="en-GB"/>
              <a:pPr/>
              <a:t>‹#›</a:t>
            </a:fld>
            <a:endParaRPr lang="en-GB"/>
          </a:p>
        </p:txBody>
      </p:sp>
    </p:spTree>
    <p:extLst>
      <p:ext uri="{BB962C8B-B14F-4D97-AF65-F5344CB8AC3E}">
        <p14:creationId xmlns:p14="http://schemas.microsoft.com/office/powerpoint/2010/main" xmlns="" val="35612892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DC9C3D29-4505-49B9-8B3B-129AE3329067}" type="datetime1">
              <a:rPr lang="en-GB"/>
              <a:pPr/>
              <a:t>05/02/2013</a:t>
            </a:fld>
            <a:endParaRPr lang="en-GB"/>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D7D803F3-AD5E-4265-BC4C-26032978928D}" type="slidenum">
              <a:rPr lang="en-GB"/>
              <a:pPr/>
              <a:t>‹#›</a:t>
            </a:fld>
            <a:endParaRPr lang="en-GB"/>
          </a:p>
        </p:txBody>
      </p:sp>
    </p:spTree>
    <p:extLst>
      <p:ext uri="{BB962C8B-B14F-4D97-AF65-F5344CB8AC3E}">
        <p14:creationId xmlns:p14="http://schemas.microsoft.com/office/powerpoint/2010/main" xmlns="" val="3795086286"/>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Based on </a:t>
            </a:r>
            <a:r>
              <a:rPr lang="en-GB" dirty="0" err="1" smtClean="0"/>
              <a:t>Engage’s</a:t>
            </a:r>
            <a:r>
              <a:rPr lang="en-GB" dirty="0" smtClean="0"/>
              <a:t> communication to all Geo-distributors</a:t>
            </a:r>
            <a:r>
              <a:rPr lang="en-GB" baseline="0" dirty="0" smtClean="0"/>
              <a:t> on Friday Dec 21, 2012 (Subject: Promotional Exams for FY14), from the first quarter of FY14, we are making the global pool available.</a:t>
            </a:r>
          </a:p>
          <a:p>
            <a:endParaRPr lang="en-GB" baseline="0" dirty="0" smtClean="0"/>
          </a:p>
          <a:p>
            <a:r>
              <a:rPr lang="en-GB" baseline="0" dirty="0" smtClean="0"/>
              <a:t>Each Geo-distributor can claim 10% of their annual targets agreed upon with Autodesk. If this number has not been agreed upon with ADSK, we will be unable to release the promotional code to you. Recommend that this be closed with ADSK at the earliest. </a:t>
            </a:r>
          </a:p>
          <a:p>
            <a:endParaRPr lang="en-GB" baseline="0" dirty="0" smtClean="0"/>
          </a:p>
          <a:p>
            <a:r>
              <a:rPr lang="en-GB" baseline="0" dirty="0" smtClean="0"/>
              <a:t>Engage will issue a promotional code at the end of each quarter. This promotional code will have a start date, end date and also be limited to the number of exams that can be issued against the code. </a:t>
            </a:r>
          </a:p>
          <a:p>
            <a:endParaRPr lang="en-GB" baseline="0" dirty="0" smtClean="0"/>
          </a:p>
          <a:p>
            <a:r>
              <a:rPr lang="en-GB" baseline="0" dirty="0" smtClean="0"/>
              <a:t>Exams claimed must be used as a part of a local certification event for the geo. </a:t>
            </a:r>
          </a:p>
          <a:p>
            <a:endParaRPr lang="en-GB" dirty="0"/>
          </a:p>
        </p:txBody>
      </p:sp>
      <p:sp>
        <p:nvSpPr>
          <p:cNvPr id="4" name="Slide Number Placeholder 3"/>
          <p:cNvSpPr>
            <a:spLocks noGrp="1"/>
          </p:cNvSpPr>
          <p:nvPr>
            <p:ph type="sldNum" sz="quarter" idx="10"/>
          </p:nvPr>
        </p:nvSpPr>
        <p:spPr/>
        <p:txBody>
          <a:bodyPr/>
          <a:lstStyle/>
          <a:p>
            <a:fld id="{D7D803F3-AD5E-4265-BC4C-26032978928D}" type="slidenum">
              <a:rPr lang="en-GB" smtClean="0"/>
              <a:pPr/>
              <a:t>3</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7D803F3-AD5E-4265-BC4C-26032978928D}" type="slidenum">
              <a:rPr lang="en-GB" smtClean="0"/>
              <a:pPr/>
              <a:t>4</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a:t>
            </a:r>
            <a:r>
              <a:rPr lang="en-GB" baseline="0" dirty="0" smtClean="0"/>
              <a:t> invoice for each month has a 30-day payment term and we will request all geo-distributors to adhere to the payment schedule. </a:t>
            </a:r>
            <a:endParaRPr lang="en-GB" dirty="0"/>
          </a:p>
        </p:txBody>
      </p:sp>
      <p:sp>
        <p:nvSpPr>
          <p:cNvPr id="4" name="Slide Number Placeholder 3"/>
          <p:cNvSpPr>
            <a:spLocks noGrp="1"/>
          </p:cNvSpPr>
          <p:nvPr>
            <p:ph type="sldNum" sz="quarter" idx="10"/>
          </p:nvPr>
        </p:nvSpPr>
        <p:spPr/>
        <p:txBody>
          <a:bodyPr/>
          <a:lstStyle/>
          <a:p>
            <a:fld id="{D7D803F3-AD5E-4265-BC4C-26032978928D}" type="slidenum">
              <a:rPr lang="en-GB" smtClean="0"/>
              <a:pPr/>
              <a:t>5</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Consistency</a:t>
            </a:r>
            <a:r>
              <a:rPr lang="en-GB" baseline="0" dirty="0" smtClean="0"/>
              <a:t> focuses on test takers across </a:t>
            </a:r>
            <a:r>
              <a:rPr lang="en-GB" baseline="0" dirty="0" err="1" smtClean="0"/>
              <a:t>geo’s</a:t>
            </a:r>
            <a:r>
              <a:rPr lang="en-GB" baseline="0" dirty="0" smtClean="0"/>
              <a:t> interpreting the policies and procedures correctly. </a:t>
            </a:r>
          </a:p>
          <a:p>
            <a:endParaRPr lang="en-GB" baseline="0" dirty="0" smtClean="0"/>
          </a:p>
          <a:p>
            <a:r>
              <a:rPr lang="en-GB" baseline="0" dirty="0" smtClean="0"/>
              <a:t>This year, we will be analysing data to ensure that we can provide the required support to all </a:t>
            </a:r>
            <a:r>
              <a:rPr lang="en-GB" baseline="0" dirty="0" err="1" smtClean="0"/>
              <a:t>geo’s</a:t>
            </a:r>
            <a:r>
              <a:rPr lang="en-GB" baseline="0" dirty="0" smtClean="0"/>
              <a:t> for implementing validity and reliability in exams. </a:t>
            </a:r>
          </a:p>
          <a:p>
            <a:endParaRPr lang="en-GB" baseline="0" dirty="0" smtClean="0"/>
          </a:p>
          <a:p>
            <a:r>
              <a:rPr lang="en-GB" baseline="0" dirty="0" smtClean="0"/>
              <a:t>We establish validity by carefully identifying the domain of interest, and creating test questions that measure important knowledge and skills for the domain</a:t>
            </a:r>
          </a:p>
          <a:p>
            <a:r>
              <a:rPr lang="en-GB" baseline="0" dirty="0" smtClean="0"/>
              <a:t>We estimate reliability by analyzing test results, calculating a reliability coefficient, and in conjunction with other data, we revise the test questions if required</a:t>
            </a:r>
          </a:p>
          <a:p>
            <a:r>
              <a:rPr lang="en-GB" baseline="0" dirty="0" smtClean="0"/>
              <a:t>We ensure fairness by analyzing test results for any indications of bias based on gender, age, country, geography etc. </a:t>
            </a:r>
          </a:p>
          <a:p>
            <a:endParaRPr lang="en-GB" baseline="0" dirty="0" smtClean="0"/>
          </a:p>
          <a:p>
            <a:r>
              <a:rPr lang="en-GB" baseline="0" dirty="0" smtClean="0"/>
              <a:t>This year, we also want to prioritise on providing translations based on performance of each language exam.  This will ensure that we get the best returns on our investment in examinations.  We will also be dependent on </a:t>
            </a:r>
            <a:r>
              <a:rPr lang="en-GB" baseline="0" dirty="0" err="1" smtClean="0"/>
              <a:t>Geo’s</a:t>
            </a:r>
            <a:r>
              <a:rPr lang="en-GB" baseline="0" dirty="0" smtClean="0"/>
              <a:t> to provide us more data on exams/certifications to ensure that we can provide them the correct support.</a:t>
            </a:r>
          </a:p>
        </p:txBody>
      </p:sp>
      <p:sp>
        <p:nvSpPr>
          <p:cNvPr id="4" name="Slide Number Placeholder 3"/>
          <p:cNvSpPr>
            <a:spLocks noGrp="1"/>
          </p:cNvSpPr>
          <p:nvPr>
            <p:ph type="sldNum" sz="quarter" idx="10"/>
          </p:nvPr>
        </p:nvSpPr>
        <p:spPr/>
        <p:txBody>
          <a:bodyPr/>
          <a:lstStyle/>
          <a:p>
            <a:fld id="{D7D803F3-AD5E-4265-BC4C-26032978928D}" type="slidenum">
              <a:rPr lang="en-GB" smtClean="0"/>
              <a:pPr/>
              <a:t>6</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descr="engage_f1.jpg"/>
          <p:cNvPicPr>
            <a:picLocks noChangeAspect="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0" y="0"/>
            <a:ext cx="9906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ctrTitle"/>
          </p:nvPr>
        </p:nvSpPr>
        <p:spPr>
          <a:xfrm>
            <a:off x="701578" y="2130427"/>
            <a:ext cx="8858250" cy="612774"/>
          </a:xfrm>
        </p:spPr>
        <p:txBody>
          <a:bodyPr/>
          <a:lstStyle>
            <a:lvl1pPr>
              <a:defRPr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47800" y="2743201"/>
            <a:ext cx="8115300" cy="914399"/>
          </a:xfrm>
        </p:spPr>
        <p:txBody>
          <a:bodyPr/>
          <a:lstStyle>
            <a:lvl1pPr marL="0" indent="0" algn="r">
              <a:buNone/>
              <a:defRPr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5990756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95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fld id="{B938E880-4DEE-49C6-9353-B7A50A621777}" type="datetime1">
              <a:rPr lang="en-GB"/>
              <a:pPr/>
              <a:t>05/02/2013</a:t>
            </a:fld>
            <a:endParaRPr lang="en-GB"/>
          </a:p>
        </p:txBody>
      </p:sp>
      <p:sp>
        <p:nvSpPr>
          <p:cNvPr id="6" name="Footer Placeholder 5"/>
          <p:cNvSpPr>
            <a:spLocks noGrp="1"/>
          </p:cNvSpPr>
          <p:nvPr>
            <p:ph type="ftr" sz="quarter" idx="11"/>
          </p:nvPr>
        </p:nvSpPr>
        <p:spPr>
          <a:xfrm>
            <a:off x="3384550" y="6356350"/>
            <a:ext cx="31369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endParaRPr lang="en-US"/>
          </a:p>
        </p:txBody>
      </p:sp>
      <p:sp>
        <p:nvSpPr>
          <p:cNvPr id="7" name="Slide Number Placeholder 6"/>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fld id="{3C301D14-7D74-42D3-9EF8-E0F4175B3F18}" type="slidenum">
              <a:rPr lang="en-GB"/>
              <a:pPr/>
              <a:t>‹#›</a:t>
            </a:fld>
            <a:endParaRPr lang="en-GB"/>
          </a:p>
        </p:txBody>
      </p:sp>
    </p:spTree>
    <p:extLst>
      <p:ext uri="{BB962C8B-B14F-4D97-AF65-F5344CB8AC3E}">
        <p14:creationId xmlns:p14="http://schemas.microsoft.com/office/powerpoint/2010/main" xmlns="" val="23052159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95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fld id="{E7ED3774-A66F-4ECF-8C4D-EB0038D01D5A}" type="datetime1">
              <a:rPr lang="en-GB"/>
              <a:pPr/>
              <a:t>05/02/2013</a:t>
            </a:fld>
            <a:endParaRPr lang="en-GB"/>
          </a:p>
        </p:txBody>
      </p:sp>
      <p:sp>
        <p:nvSpPr>
          <p:cNvPr id="6" name="Footer Placeholder 5"/>
          <p:cNvSpPr>
            <a:spLocks noGrp="1"/>
          </p:cNvSpPr>
          <p:nvPr>
            <p:ph type="ftr" sz="quarter" idx="11"/>
          </p:nvPr>
        </p:nvSpPr>
        <p:spPr>
          <a:xfrm>
            <a:off x="3384550" y="6356350"/>
            <a:ext cx="31369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endParaRPr lang="en-US"/>
          </a:p>
        </p:txBody>
      </p:sp>
      <p:sp>
        <p:nvSpPr>
          <p:cNvPr id="7" name="Slide Number Placeholder 6"/>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fld id="{D9D157A3-B83B-4AA1-BD8B-A7B7375A72C2}" type="slidenum">
              <a:rPr lang="en-GB"/>
              <a:pPr/>
              <a:t>‹#›</a:t>
            </a:fld>
            <a:endParaRPr lang="en-GB"/>
          </a:p>
        </p:txBody>
      </p:sp>
    </p:spTree>
    <p:extLst>
      <p:ext uri="{BB962C8B-B14F-4D97-AF65-F5344CB8AC3E}">
        <p14:creationId xmlns:p14="http://schemas.microsoft.com/office/powerpoint/2010/main" xmlns="" val="926760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95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fld id="{1321EDBC-C478-41E0-A18B-B1DA0F042D57}" type="datetime1">
              <a:rPr lang="en-GB"/>
              <a:pPr/>
              <a:t>05/02/2013</a:t>
            </a:fld>
            <a:endParaRPr lang="en-GB"/>
          </a:p>
        </p:txBody>
      </p:sp>
      <p:sp>
        <p:nvSpPr>
          <p:cNvPr id="5" name="Footer Placeholder 4"/>
          <p:cNvSpPr>
            <a:spLocks noGrp="1"/>
          </p:cNvSpPr>
          <p:nvPr>
            <p:ph type="ftr" sz="quarter" idx="11"/>
          </p:nvPr>
        </p:nvSpPr>
        <p:spPr>
          <a:xfrm>
            <a:off x="3384550" y="6356350"/>
            <a:ext cx="31369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endParaRPr lang="en-US"/>
          </a:p>
        </p:txBody>
      </p:sp>
      <p:sp>
        <p:nvSpPr>
          <p:cNvPr id="6" name="Slide Number Placeholder 5"/>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fld id="{D8F64E35-E67A-48C4-A769-2ABB15FF99CD}" type="slidenum">
              <a:rPr lang="en-GB"/>
              <a:pPr/>
              <a:t>‹#›</a:t>
            </a:fld>
            <a:endParaRPr lang="en-GB"/>
          </a:p>
        </p:txBody>
      </p:sp>
    </p:spTree>
    <p:extLst>
      <p:ext uri="{BB962C8B-B14F-4D97-AF65-F5344CB8AC3E}">
        <p14:creationId xmlns:p14="http://schemas.microsoft.com/office/powerpoint/2010/main" xmlns="" val="40201842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39"/>
            <a:ext cx="65214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95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fld id="{53E2C51F-96CF-4EC2-934F-219BC27D3B82}" type="datetime1">
              <a:rPr lang="en-GB"/>
              <a:pPr/>
              <a:t>05/02/2013</a:t>
            </a:fld>
            <a:endParaRPr lang="en-GB"/>
          </a:p>
        </p:txBody>
      </p:sp>
      <p:sp>
        <p:nvSpPr>
          <p:cNvPr id="5" name="Footer Placeholder 4"/>
          <p:cNvSpPr>
            <a:spLocks noGrp="1"/>
          </p:cNvSpPr>
          <p:nvPr>
            <p:ph type="ftr" sz="quarter" idx="11"/>
          </p:nvPr>
        </p:nvSpPr>
        <p:spPr>
          <a:xfrm>
            <a:off x="3384550" y="6356350"/>
            <a:ext cx="31369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endParaRPr lang="en-US"/>
          </a:p>
        </p:txBody>
      </p:sp>
      <p:sp>
        <p:nvSpPr>
          <p:cNvPr id="6" name="Slide Number Placeholder 5"/>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fld id="{69E7BA8C-3F7B-43D6-BF6D-FA3A193805B7}" type="slidenum">
              <a:rPr lang="en-GB"/>
              <a:pPr/>
              <a:t>‹#›</a:t>
            </a:fld>
            <a:endParaRPr lang="en-GB"/>
          </a:p>
        </p:txBody>
      </p:sp>
    </p:spTree>
    <p:extLst>
      <p:ext uri="{BB962C8B-B14F-4D97-AF65-F5344CB8AC3E}">
        <p14:creationId xmlns:p14="http://schemas.microsoft.com/office/powerpoint/2010/main" xmlns="" val="369389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3" name="Picture 3" descr="engage_f2.jpg"/>
          <p:cNvPicPr>
            <a:picLocks noChangeAspect="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0" y="6121400"/>
            <a:ext cx="9906000" cy="736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ctrTitle"/>
          </p:nvPr>
        </p:nvSpPr>
        <p:spPr>
          <a:xfrm>
            <a:off x="381000" y="838201"/>
            <a:ext cx="9178828" cy="609600"/>
          </a:xfrm>
        </p:spPr>
        <p:txBody>
          <a:bodyPr/>
          <a:lstStyle>
            <a:lvl1pPr algn="l">
              <a:defRPr>
                <a:solidFill>
                  <a:schemeClr val="tx1"/>
                </a:solidFill>
              </a:defRPr>
            </a:lvl1pPr>
          </a:lstStyle>
          <a:p>
            <a:r>
              <a:rPr lang="en-US" smtClean="0"/>
              <a:t>Click to edit Master title style</a:t>
            </a:r>
            <a:endParaRPr lang="en-US" dirty="0"/>
          </a:p>
        </p:txBody>
      </p:sp>
    </p:spTree>
    <p:extLst>
      <p:ext uri="{BB962C8B-B14F-4D97-AF65-F5344CB8AC3E}">
        <p14:creationId xmlns:p14="http://schemas.microsoft.com/office/powerpoint/2010/main" xmlns="" val="3106414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3" descr="engage_f3.jpg"/>
          <p:cNvPicPr>
            <a:picLocks noChangeAspect="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0" y="0"/>
            <a:ext cx="9906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ctrTitle"/>
          </p:nvPr>
        </p:nvSpPr>
        <p:spPr>
          <a:xfrm>
            <a:off x="381000" y="838201"/>
            <a:ext cx="9178828" cy="609600"/>
          </a:xfrm>
        </p:spPr>
        <p:txBody>
          <a:bodyPr/>
          <a:lstStyle>
            <a:lvl1pPr algn="l">
              <a:defRPr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381000" y="1485976"/>
            <a:ext cx="9182100" cy="533399"/>
          </a:xfrm>
        </p:spPr>
        <p:txBody>
          <a:bodyPr/>
          <a:lstStyle>
            <a:lvl1pPr marL="0" indent="0" algn="l">
              <a:buNone/>
              <a:defRPr>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1391189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2" name="Picture 3" descr="engage_f5.jpg"/>
          <p:cNvPicPr>
            <a:picLocks noChangeAspect="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8686800" y="6292850"/>
            <a:ext cx="825500" cy="184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482646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2" name="Picture 3" descr="engage_f6.jpg"/>
          <p:cNvPicPr>
            <a:picLocks noChangeAspect="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0" y="0"/>
            <a:ext cx="9906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386244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95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fld id="{07793D43-7DC4-45D6-80FF-6F5BEFB0902A}" type="datetime1">
              <a:rPr lang="en-GB"/>
              <a:pPr/>
              <a:t>05/02/2013</a:t>
            </a:fld>
            <a:endParaRPr lang="en-GB"/>
          </a:p>
        </p:txBody>
      </p:sp>
      <p:sp>
        <p:nvSpPr>
          <p:cNvPr id="6" name="Footer Placeholder 5"/>
          <p:cNvSpPr>
            <a:spLocks noGrp="1"/>
          </p:cNvSpPr>
          <p:nvPr>
            <p:ph type="ftr" sz="quarter" idx="11"/>
          </p:nvPr>
        </p:nvSpPr>
        <p:spPr>
          <a:xfrm>
            <a:off x="3384550" y="6356350"/>
            <a:ext cx="31369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endParaRPr lang="en-US"/>
          </a:p>
        </p:txBody>
      </p:sp>
      <p:sp>
        <p:nvSpPr>
          <p:cNvPr id="7" name="Slide Number Placeholder 6"/>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fld id="{4651F7FD-1049-42FD-BE2F-B8D563CD8A21}" type="slidenum">
              <a:rPr lang="en-GB"/>
              <a:pPr/>
              <a:t>‹#›</a:t>
            </a:fld>
            <a:endParaRPr lang="en-GB"/>
          </a:p>
        </p:txBody>
      </p:sp>
    </p:spTree>
    <p:extLst>
      <p:ext uri="{BB962C8B-B14F-4D97-AF65-F5344CB8AC3E}">
        <p14:creationId xmlns:p14="http://schemas.microsoft.com/office/powerpoint/2010/main" xmlns="" val="3076988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95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fld id="{B983D3DB-4BDD-48EF-9D1D-A8B424B937CB}" type="datetime1">
              <a:rPr lang="en-GB"/>
              <a:pPr/>
              <a:t>05/02/2013</a:t>
            </a:fld>
            <a:endParaRPr lang="en-GB"/>
          </a:p>
        </p:txBody>
      </p:sp>
      <p:sp>
        <p:nvSpPr>
          <p:cNvPr id="8" name="Footer Placeholder 7"/>
          <p:cNvSpPr>
            <a:spLocks noGrp="1"/>
          </p:cNvSpPr>
          <p:nvPr>
            <p:ph type="ftr" sz="quarter" idx="11"/>
          </p:nvPr>
        </p:nvSpPr>
        <p:spPr>
          <a:xfrm>
            <a:off x="3384550" y="6356350"/>
            <a:ext cx="31369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endParaRPr lang="en-US"/>
          </a:p>
        </p:txBody>
      </p:sp>
      <p:sp>
        <p:nvSpPr>
          <p:cNvPr id="9" name="Slide Number Placeholder 8"/>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fld id="{12E2A7E5-A256-422B-A313-C4C1CC516E9B}" type="slidenum">
              <a:rPr lang="en-GB"/>
              <a:pPr/>
              <a:t>‹#›</a:t>
            </a:fld>
            <a:endParaRPr lang="en-GB"/>
          </a:p>
        </p:txBody>
      </p:sp>
    </p:spTree>
    <p:extLst>
      <p:ext uri="{BB962C8B-B14F-4D97-AF65-F5344CB8AC3E}">
        <p14:creationId xmlns:p14="http://schemas.microsoft.com/office/powerpoint/2010/main" xmlns="" val="304433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95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fld id="{D91A8086-5337-43ED-BF30-B2A8FD9D819C}" type="datetime1">
              <a:rPr lang="en-GB"/>
              <a:pPr/>
              <a:t>05/02/2013</a:t>
            </a:fld>
            <a:endParaRPr lang="en-GB"/>
          </a:p>
        </p:txBody>
      </p:sp>
      <p:sp>
        <p:nvSpPr>
          <p:cNvPr id="4" name="Footer Placeholder 3"/>
          <p:cNvSpPr>
            <a:spLocks noGrp="1"/>
          </p:cNvSpPr>
          <p:nvPr>
            <p:ph type="ftr" sz="quarter" idx="11"/>
          </p:nvPr>
        </p:nvSpPr>
        <p:spPr>
          <a:xfrm>
            <a:off x="3384550" y="6356350"/>
            <a:ext cx="31369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endParaRPr lang="en-US"/>
          </a:p>
        </p:txBody>
      </p:sp>
      <p:sp>
        <p:nvSpPr>
          <p:cNvPr id="5" name="Slide Number Placeholder 4"/>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fld id="{055DCD01-A2AA-4C1C-919B-3D756B5372B2}" type="slidenum">
              <a:rPr lang="en-GB"/>
              <a:pPr/>
              <a:t>‹#›</a:t>
            </a:fld>
            <a:endParaRPr lang="en-GB"/>
          </a:p>
        </p:txBody>
      </p:sp>
    </p:spTree>
    <p:extLst>
      <p:ext uri="{BB962C8B-B14F-4D97-AF65-F5344CB8AC3E}">
        <p14:creationId xmlns:p14="http://schemas.microsoft.com/office/powerpoint/2010/main" xmlns="" val="4288342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95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fld id="{FB638481-C9FD-493D-9520-DC513FEC44BA}" type="datetime1">
              <a:rPr lang="en-GB"/>
              <a:pPr/>
              <a:t>05/02/2013</a:t>
            </a:fld>
            <a:endParaRPr lang="en-GB"/>
          </a:p>
        </p:txBody>
      </p:sp>
      <p:sp>
        <p:nvSpPr>
          <p:cNvPr id="3" name="Footer Placeholder 2"/>
          <p:cNvSpPr>
            <a:spLocks noGrp="1"/>
          </p:cNvSpPr>
          <p:nvPr>
            <p:ph type="ftr" sz="quarter" idx="11"/>
          </p:nvPr>
        </p:nvSpPr>
        <p:spPr>
          <a:xfrm>
            <a:off x="3384550" y="6356350"/>
            <a:ext cx="31369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endParaRPr lang="en-US"/>
          </a:p>
        </p:txBody>
      </p:sp>
      <p:sp>
        <p:nvSpPr>
          <p:cNvPr id="4" name="Slide Number Placeholder 3"/>
          <p:cNvSpPr>
            <a:spLocks noGrp="1"/>
          </p:cNvSpPr>
          <p:nvPr>
            <p:ph type="sldNum" sz="quarter" idx="12"/>
          </p:nvPr>
        </p:nvSpPr>
        <p:spPr>
          <a:xfrm>
            <a:off x="7099300" y="6356350"/>
            <a:ext cx="23114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65" charset="0"/>
              </a:defRPr>
            </a:lvl1pPr>
          </a:lstStyle>
          <a:p>
            <a:fld id="{6F1013A6-8011-474C-8386-83251EA7562B}" type="slidenum">
              <a:rPr lang="en-GB"/>
              <a:pPr/>
              <a:t>‹#›</a:t>
            </a:fld>
            <a:endParaRPr lang="en-GB"/>
          </a:p>
        </p:txBody>
      </p:sp>
    </p:spTree>
    <p:extLst>
      <p:ext uri="{BB962C8B-B14F-4D97-AF65-F5344CB8AC3E}">
        <p14:creationId xmlns:p14="http://schemas.microsoft.com/office/powerpoint/2010/main" xmlns="" val="3549385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95300" y="1600200"/>
            <a:ext cx="89154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Tree>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 id="2147483812" r:id="rId12"/>
    <p:sldLayoutId id="2147483813" r:id="rId13"/>
  </p:sldLayoutIdLst>
  <p:txStyles>
    <p:titleStyle>
      <a:lvl1pPr algn="r" defTabSz="457200" rtl="0" eaLnBrk="1" fontAlgn="base" hangingPunct="1">
        <a:spcBef>
          <a:spcPct val="0"/>
        </a:spcBef>
        <a:spcAft>
          <a:spcPct val="0"/>
        </a:spcAft>
        <a:defRPr sz="2800" b="1" kern="1200">
          <a:solidFill>
            <a:schemeClr val="tx1"/>
          </a:solidFill>
          <a:latin typeface="Arial Bold"/>
          <a:ea typeface="ＭＳ Ｐゴシック" pitchFamily="-65" charset="-128"/>
          <a:cs typeface="Arial Bold"/>
        </a:defRPr>
      </a:lvl1pPr>
      <a:lvl2pPr algn="r" defTabSz="457200" rtl="0" eaLnBrk="1" fontAlgn="base" hangingPunct="1">
        <a:spcBef>
          <a:spcPct val="0"/>
        </a:spcBef>
        <a:spcAft>
          <a:spcPct val="0"/>
        </a:spcAft>
        <a:defRPr sz="2800" b="1">
          <a:solidFill>
            <a:schemeClr val="tx1"/>
          </a:solidFill>
          <a:latin typeface="Arial Bold" pitchFamily="-65" charset="0"/>
          <a:ea typeface="ＭＳ Ｐゴシック" pitchFamily="-65" charset="-128"/>
        </a:defRPr>
      </a:lvl2pPr>
      <a:lvl3pPr algn="r" defTabSz="457200" rtl="0" eaLnBrk="1" fontAlgn="base" hangingPunct="1">
        <a:spcBef>
          <a:spcPct val="0"/>
        </a:spcBef>
        <a:spcAft>
          <a:spcPct val="0"/>
        </a:spcAft>
        <a:defRPr sz="2800" b="1">
          <a:solidFill>
            <a:schemeClr val="tx1"/>
          </a:solidFill>
          <a:latin typeface="Arial Bold" pitchFamily="-65" charset="0"/>
          <a:ea typeface="ＭＳ Ｐゴシック" pitchFamily="-65" charset="-128"/>
        </a:defRPr>
      </a:lvl3pPr>
      <a:lvl4pPr algn="r" defTabSz="457200" rtl="0" eaLnBrk="1" fontAlgn="base" hangingPunct="1">
        <a:spcBef>
          <a:spcPct val="0"/>
        </a:spcBef>
        <a:spcAft>
          <a:spcPct val="0"/>
        </a:spcAft>
        <a:defRPr sz="2800" b="1">
          <a:solidFill>
            <a:schemeClr val="tx1"/>
          </a:solidFill>
          <a:latin typeface="Arial Bold" pitchFamily="-65" charset="0"/>
          <a:ea typeface="ＭＳ Ｐゴシック" pitchFamily="-65" charset="-128"/>
        </a:defRPr>
      </a:lvl4pPr>
      <a:lvl5pPr algn="r" defTabSz="457200" rtl="0" eaLnBrk="1" fontAlgn="base" hangingPunct="1">
        <a:spcBef>
          <a:spcPct val="0"/>
        </a:spcBef>
        <a:spcAft>
          <a:spcPct val="0"/>
        </a:spcAft>
        <a:defRPr sz="2800" b="1">
          <a:solidFill>
            <a:schemeClr val="tx1"/>
          </a:solidFill>
          <a:latin typeface="Arial Bold" pitchFamily="-65" charset="0"/>
          <a:ea typeface="ＭＳ Ｐゴシック" pitchFamily="-65" charset="-128"/>
        </a:defRPr>
      </a:lvl5pPr>
      <a:lvl6pPr marL="457200" algn="r" defTabSz="457200" rtl="0" eaLnBrk="1" fontAlgn="base" hangingPunct="1">
        <a:spcBef>
          <a:spcPct val="0"/>
        </a:spcBef>
        <a:spcAft>
          <a:spcPct val="0"/>
        </a:spcAft>
        <a:defRPr sz="2800" b="1">
          <a:solidFill>
            <a:schemeClr val="tx1"/>
          </a:solidFill>
          <a:latin typeface="Arial Bold" pitchFamily="-65" charset="0"/>
          <a:ea typeface="ＭＳ Ｐゴシック" pitchFamily="-65" charset="-128"/>
        </a:defRPr>
      </a:lvl6pPr>
      <a:lvl7pPr marL="914400" algn="r" defTabSz="457200" rtl="0" eaLnBrk="1" fontAlgn="base" hangingPunct="1">
        <a:spcBef>
          <a:spcPct val="0"/>
        </a:spcBef>
        <a:spcAft>
          <a:spcPct val="0"/>
        </a:spcAft>
        <a:defRPr sz="2800" b="1">
          <a:solidFill>
            <a:schemeClr val="tx1"/>
          </a:solidFill>
          <a:latin typeface="Arial Bold" pitchFamily="-65" charset="0"/>
          <a:ea typeface="ＭＳ Ｐゴシック" pitchFamily="-65" charset="-128"/>
        </a:defRPr>
      </a:lvl7pPr>
      <a:lvl8pPr marL="1371600" algn="r" defTabSz="457200" rtl="0" eaLnBrk="1" fontAlgn="base" hangingPunct="1">
        <a:spcBef>
          <a:spcPct val="0"/>
        </a:spcBef>
        <a:spcAft>
          <a:spcPct val="0"/>
        </a:spcAft>
        <a:defRPr sz="2800" b="1">
          <a:solidFill>
            <a:schemeClr val="tx1"/>
          </a:solidFill>
          <a:latin typeface="Arial Bold" pitchFamily="-65" charset="0"/>
          <a:ea typeface="ＭＳ Ｐゴシック" pitchFamily="-65" charset="-128"/>
        </a:defRPr>
      </a:lvl8pPr>
      <a:lvl9pPr marL="1828800" algn="r" defTabSz="457200" rtl="0" eaLnBrk="1" fontAlgn="base" hangingPunct="1">
        <a:spcBef>
          <a:spcPct val="0"/>
        </a:spcBef>
        <a:spcAft>
          <a:spcPct val="0"/>
        </a:spcAft>
        <a:defRPr sz="2800" b="1">
          <a:solidFill>
            <a:schemeClr val="tx1"/>
          </a:solidFill>
          <a:latin typeface="Arial Bold" pitchFamily="-65" charset="0"/>
          <a:ea typeface="ＭＳ Ｐゴシック" pitchFamily="-65" charset="-128"/>
        </a:defRPr>
      </a:lvl9pPr>
    </p:titleStyle>
    <p:bodyStyle>
      <a:lvl1pPr marL="342900" indent="-342900" algn="l" defTabSz="457200" rtl="0" eaLnBrk="1" fontAlgn="base" hangingPunct="1">
        <a:spcBef>
          <a:spcPct val="20000"/>
        </a:spcBef>
        <a:spcAft>
          <a:spcPct val="0"/>
        </a:spcAft>
        <a:buFont typeface="Arial" charset="0"/>
        <a:buChar char="•"/>
        <a:defRPr sz="2000" kern="1200">
          <a:solidFill>
            <a:schemeClr val="tx1"/>
          </a:solidFill>
          <a:latin typeface="Arial"/>
          <a:ea typeface="ＭＳ Ｐゴシック" pitchFamily="-65" charset="-128"/>
          <a:cs typeface="Arial"/>
        </a:defRPr>
      </a:lvl1pPr>
      <a:lvl2pPr marL="742950" indent="-285750" algn="l" defTabSz="457200" rtl="0" eaLnBrk="1" fontAlgn="base" hangingPunct="1">
        <a:spcBef>
          <a:spcPct val="20000"/>
        </a:spcBef>
        <a:spcAft>
          <a:spcPct val="0"/>
        </a:spcAft>
        <a:buFont typeface="Arial" charset="0"/>
        <a:buChar char="–"/>
        <a:defRPr sz="2000" kern="1200">
          <a:solidFill>
            <a:schemeClr val="tx1"/>
          </a:solidFill>
          <a:latin typeface="Arial"/>
          <a:ea typeface="ＭＳ Ｐゴシック" pitchFamily="-65" charset="-128"/>
          <a:cs typeface="Arial"/>
        </a:defRPr>
      </a:lvl2pPr>
      <a:lvl3pPr marL="1143000" indent="-228600" algn="l" defTabSz="457200" rtl="0" eaLnBrk="1" fontAlgn="base" hangingPunct="1">
        <a:spcBef>
          <a:spcPct val="20000"/>
        </a:spcBef>
        <a:spcAft>
          <a:spcPct val="0"/>
        </a:spcAft>
        <a:buFont typeface="Arial" charset="0"/>
        <a:buChar char="•"/>
        <a:defRPr kern="1200">
          <a:solidFill>
            <a:schemeClr val="tx1"/>
          </a:solidFill>
          <a:latin typeface="Arial"/>
          <a:ea typeface="ＭＳ Ｐゴシック" pitchFamily="-65" charset="-128"/>
          <a:cs typeface="Arial"/>
        </a:defRPr>
      </a:lvl3pPr>
      <a:lvl4pPr marL="1600200" indent="-228600" algn="l" defTabSz="457200" rtl="0" eaLnBrk="1" fontAlgn="base" hangingPunct="1">
        <a:spcBef>
          <a:spcPct val="20000"/>
        </a:spcBef>
        <a:spcAft>
          <a:spcPct val="0"/>
        </a:spcAft>
        <a:buFont typeface="Arial" charset="0"/>
        <a:buChar char="–"/>
        <a:defRPr sz="1600" kern="1200">
          <a:solidFill>
            <a:schemeClr val="tx1"/>
          </a:solidFill>
          <a:latin typeface="Arial"/>
          <a:ea typeface="ＭＳ Ｐゴシック" pitchFamily="-65" charset="-128"/>
          <a:cs typeface="Arial"/>
        </a:defRPr>
      </a:lvl4pPr>
      <a:lvl5pPr marL="2057400" indent="-228600" algn="l" defTabSz="457200" rtl="0" eaLnBrk="1" fontAlgn="base" hangingPunct="1">
        <a:spcBef>
          <a:spcPct val="20000"/>
        </a:spcBef>
        <a:spcAft>
          <a:spcPct val="0"/>
        </a:spcAft>
        <a:buFont typeface="Arial" charset="0"/>
        <a:buChar char="»"/>
        <a:defRPr sz="1600" kern="1200">
          <a:solidFill>
            <a:schemeClr val="tx1"/>
          </a:solidFill>
          <a:latin typeface="Arial"/>
          <a:ea typeface="ＭＳ Ｐゴシック" pitchFamily="-65"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mailto:kphilip@engageglobalsolutions.co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ctrTitle"/>
          </p:nvPr>
        </p:nvSpPr>
        <p:spPr>
          <a:xfrm>
            <a:off x="701675" y="2130425"/>
            <a:ext cx="8858250" cy="612775"/>
          </a:xfrm>
        </p:spPr>
        <p:txBody>
          <a:bodyPr/>
          <a:lstStyle/>
          <a:p>
            <a:pPr eaLnBrk="1" hangingPunct="1"/>
            <a:r>
              <a:rPr lang="en-GB" dirty="0" smtClean="0">
                <a:latin typeface="Arial Bold" pitchFamily="-65" charset="0"/>
              </a:rPr>
              <a:t>Autodesk: Certifications</a:t>
            </a:r>
          </a:p>
        </p:txBody>
      </p:sp>
      <p:sp>
        <p:nvSpPr>
          <p:cNvPr id="17411" name="Subtitle 2"/>
          <p:cNvSpPr>
            <a:spLocks noGrp="1"/>
          </p:cNvSpPr>
          <p:nvPr>
            <p:ph type="subTitle" idx="1"/>
          </p:nvPr>
        </p:nvSpPr>
        <p:spPr>
          <a:xfrm>
            <a:off x="1447800" y="2743200"/>
            <a:ext cx="8115300" cy="914400"/>
          </a:xfrm>
        </p:spPr>
        <p:txBody>
          <a:bodyPr/>
          <a:lstStyle/>
          <a:p>
            <a:pPr eaLnBrk="1" hangingPunct="1"/>
            <a:r>
              <a:rPr lang="en-GB" dirty="0" smtClean="0">
                <a:latin typeface="Arial" charset="0"/>
              </a:rPr>
              <a:t>Partner Summit – Feb 2013 (FY14)</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ctrTitle"/>
          </p:nvPr>
        </p:nvSpPr>
        <p:spPr/>
        <p:txBody>
          <a:bodyPr/>
          <a:lstStyle/>
          <a:p>
            <a:pPr eaLnBrk="1" hangingPunct="1"/>
            <a:r>
              <a:rPr lang="en-GB" dirty="0" smtClean="0">
                <a:latin typeface="Arial Bold" pitchFamily="-65" charset="0"/>
              </a:rPr>
              <a:t>Contents</a:t>
            </a:r>
          </a:p>
        </p:txBody>
      </p:sp>
      <p:sp>
        <p:nvSpPr>
          <p:cNvPr id="3" name="Content Placeholder 2"/>
          <p:cNvSpPr txBox="1">
            <a:spLocks/>
          </p:cNvSpPr>
          <p:nvPr/>
        </p:nvSpPr>
        <p:spPr>
          <a:xfrm>
            <a:off x="457200" y="1600200"/>
            <a:ext cx="8229600" cy="4525963"/>
          </a:xfrm>
          <a:prstGeom prst="rect">
            <a:avLst/>
          </a:prstGeom>
        </p:spPr>
        <p:txBody>
          <a:bodyPr/>
          <a:lstStyle/>
          <a:p>
            <a:pPr marL="342900" marR="0" lvl="0" indent="-342900" algn="l" defTabSz="457200" rtl="0" eaLnBrk="1" fontAlgn="base" latinLnBrk="0" hangingPunct="1">
              <a:lnSpc>
                <a:spcPct val="100000"/>
              </a:lnSpc>
              <a:spcBef>
                <a:spcPct val="20000"/>
              </a:spcBef>
              <a:spcAft>
                <a:spcPct val="0"/>
              </a:spcAft>
              <a:buClrTx/>
              <a:buSzTx/>
              <a:buFont typeface="Arial" charset="0"/>
              <a:buChar char="•"/>
              <a:tabLst/>
              <a:defRPr/>
            </a:pPr>
            <a:r>
              <a:rPr kumimoji="0" lang="en-GB" sz="2000" b="0" i="0" u="none" strike="noStrike" kern="1200" cap="none" spc="0" normalizeH="0" baseline="0" noProof="0" dirty="0" smtClean="0">
                <a:ln>
                  <a:noFill/>
                </a:ln>
                <a:solidFill>
                  <a:schemeClr val="tx1"/>
                </a:solidFill>
                <a:effectLst/>
                <a:uLnTx/>
                <a:uFillTx/>
                <a:latin typeface="Arial"/>
                <a:ea typeface="ＭＳ Ｐゴシック" pitchFamily="-65" charset="-128"/>
                <a:cs typeface="Arial"/>
              </a:rPr>
              <a:t>Promotional Exams Policy for FY14</a:t>
            </a:r>
          </a:p>
          <a:p>
            <a:pPr marL="342900" marR="0" lvl="0" indent="-342900" algn="l" defTabSz="457200" rtl="0" eaLnBrk="1" fontAlgn="base" latinLnBrk="0" hangingPunct="1">
              <a:lnSpc>
                <a:spcPct val="100000"/>
              </a:lnSpc>
              <a:spcBef>
                <a:spcPct val="20000"/>
              </a:spcBef>
              <a:spcAft>
                <a:spcPct val="0"/>
              </a:spcAft>
              <a:buClrTx/>
              <a:buSzTx/>
              <a:buFont typeface="Arial" charset="0"/>
              <a:buChar char="•"/>
              <a:tabLst/>
              <a:defRPr/>
            </a:pPr>
            <a:r>
              <a:rPr kumimoji="0" lang="en-GB" sz="2000" b="0" i="0" u="none" strike="noStrike" kern="1200" cap="none" spc="0" normalizeH="0" baseline="0" noProof="0" dirty="0" smtClean="0">
                <a:ln>
                  <a:noFill/>
                </a:ln>
                <a:solidFill>
                  <a:schemeClr val="tx1"/>
                </a:solidFill>
                <a:effectLst/>
                <a:uLnTx/>
                <a:uFillTx/>
                <a:latin typeface="Arial"/>
                <a:ea typeface="ＭＳ Ｐゴシック" pitchFamily="-65" charset="-128"/>
                <a:cs typeface="Arial"/>
              </a:rPr>
              <a:t>Outstanding Invoice Payments</a:t>
            </a:r>
          </a:p>
          <a:p>
            <a:pPr marL="342900" marR="0" lvl="0" indent="-342900" algn="l" defTabSz="457200" rtl="0" eaLnBrk="1" fontAlgn="base" latinLnBrk="0" hangingPunct="1">
              <a:lnSpc>
                <a:spcPct val="100000"/>
              </a:lnSpc>
              <a:spcBef>
                <a:spcPct val="20000"/>
              </a:spcBef>
              <a:spcAft>
                <a:spcPct val="0"/>
              </a:spcAft>
              <a:buClrTx/>
              <a:buSzTx/>
              <a:buFont typeface="Arial" charset="0"/>
              <a:buChar char="•"/>
              <a:tabLst/>
              <a:defRPr/>
            </a:pPr>
            <a:r>
              <a:rPr kumimoji="0" lang="en-GB" sz="2000" b="0" i="0" u="none" strike="noStrike" kern="1200" cap="none" spc="0" normalizeH="0" baseline="0" noProof="0" dirty="0" smtClean="0">
                <a:ln>
                  <a:noFill/>
                </a:ln>
                <a:solidFill>
                  <a:schemeClr val="tx1"/>
                </a:solidFill>
                <a:effectLst/>
                <a:uLnTx/>
                <a:uFillTx/>
                <a:latin typeface="Arial"/>
                <a:ea typeface="ＭＳ Ｐゴシック" pitchFamily="-65" charset="-128"/>
                <a:cs typeface="Arial"/>
              </a:rPr>
              <a:t>Focus Areas </a:t>
            </a:r>
            <a:endParaRPr kumimoji="0" lang="en-GB" sz="2000" b="0" i="0" u="none" strike="noStrike" kern="1200" cap="none" spc="0" normalizeH="0" baseline="0" noProof="0" dirty="0">
              <a:ln>
                <a:noFill/>
              </a:ln>
              <a:solidFill>
                <a:schemeClr val="tx1"/>
              </a:solidFill>
              <a:effectLst/>
              <a:uLnTx/>
              <a:uFillTx/>
              <a:latin typeface="Arial"/>
              <a:ea typeface="ＭＳ Ｐゴシック" pitchFamily="-65" charset="-128"/>
              <a:cs typeface="Aria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ctrTitle"/>
          </p:nvPr>
        </p:nvSpPr>
        <p:spPr/>
        <p:txBody>
          <a:bodyPr/>
          <a:lstStyle/>
          <a:p>
            <a:r>
              <a:rPr lang="en-GB" dirty="0" smtClean="0">
                <a:latin typeface="Arial Bold" pitchFamily="-65" charset="0"/>
              </a:rPr>
              <a:t>Promotional Exams for FY14</a:t>
            </a:r>
          </a:p>
        </p:txBody>
      </p:sp>
      <p:sp>
        <p:nvSpPr>
          <p:cNvPr id="4" name="Content Placeholder 2"/>
          <p:cNvSpPr txBox="1">
            <a:spLocks/>
          </p:cNvSpPr>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marL="360363" marR="0" lvl="0" indent="-360363" algn="l" defTabSz="457200" rtl="0" eaLnBrk="1" fontAlgn="base" latinLnBrk="0" hangingPunct="1">
              <a:lnSpc>
                <a:spcPct val="100000"/>
              </a:lnSpc>
              <a:spcBef>
                <a:spcPct val="20000"/>
              </a:spcBef>
              <a:spcAft>
                <a:spcPct val="0"/>
              </a:spcAft>
              <a:buClrTx/>
              <a:buSzTx/>
              <a:buFont typeface="Arial" pitchFamily="34" charset="0"/>
              <a:buChar char="•"/>
              <a:tabLst/>
              <a:defRPr/>
            </a:pPr>
            <a:r>
              <a:rPr kumimoji="0" lang="en-GB" sz="2000" b="0" i="0" u="none" strike="noStrike" kern="1200" cap="none" spc="0" normalizeH="0" baseline="0" noProof="0" dirty="0" smtClean="0">
                <a:ln>
                  <a:noFill/>
                </a:ln>
                <a:effectLst/>
                <a:uLnTx/>
                <a:uFillTx/>
                <a:latin typeface="Arial"/>
                <a:ea typeface="ＭＳ Ｐゴシック" pitchFamily="-65" charset="-128"/>
                <a:cs typeface="Arial"/>
              </a:rPr>
              <a:t>Global pool -  20,000 exams @ $10.00 each.</a:t>
            </a:r>
          </a:p>
          <a:p>
            <a:pPr marL="360363" marR="0" lvl="0" indent="-360363" algn="l" defTabSz="457200" rtl="0" eaLnBrk="1" fontAlgn="base" latinLnBrk="0" hangingPunct="1">
              <a:lnSpc>
                <a:spcPct val="100000"/>
              </a:lnSpc>
              <a:spcBef>
                <a:spcPct val="20000"/>
              </a:spcBef>
              <a:spcAft>
                <a:spcPct val="0"/>
              </a:spcAft>
              <a:buClrTx/>
              <a:buSzTx/>
              <a:buFont typeface="Arial" pitchFamily="34" charset="0"/>
              <a:buChar char="•"/>
              <a:tabLst/>
              <a:defRPr/>
            </a:pPr>
            <a:r>
              <a:rPr kumimoji="0" lang="en-GB" sz="2000" b="0" i="0" u="none" strike="noStrike" kern="1200" cap="none" spc="0" normalizeH="0" baseline="0" noProof="0" dirty="0" smtClean="0">
                <a:ln>
                  <a:noFill/>
                </a:ln>
                <a:effectLst/>
                <a:uLnTx/>
                <a:uFillTx/>
                <a:latin typeface="Arial"/>
                <a:ea typeface="ＭＳ Ｐゴシック" pitchFamily="-65" charset="-128"/>
                <a:cs typeface="Arial"/>
              </a:rPr>
              <a:t>Each Geo-distributor (GD) can claim maximum 10% of annual certification goal agreed with Autodesk  </a:t>
            </a:r>
          </a:p>
          <a:p>
            <a:pPr marL="360363" marR="0" lvl="0" indent="-360363" algn="l" defTabSz="457200" rtl="0" eaLnBrk="1" fontAlgn="base" latinLnBrk="0" hangingPunct="1">
              <a:lnSpc>
                <a:spcPct val="100000"/>
              </a:lnSpc>
              <a:spcBef>
                <a:spcPct val="20000"/>
              </a:spcBef>
              <a:spcAft>
                <a:spcPct val="0"/>
              </a:spcAft>
              <a:buClrTx/>
              <a:buSzTx/>
              <a:buFont typeface="Arial" pitchFamily="34" charset="0"/>
              <a:buChar char="•"/>
              <a:tabLst/>
              <a:defRPr/>
            </a:pPr>
            <a:r>
              <a:rPr kumimoji="0" lang="en-GB" sz="2000" b="0" i="0" u="none" strike="noStrike" kern="1200" cap="none" spc="0" normalizeH="0" baseline="0" noProof="0" dirty="0" smtClean="0">
                <a:ln>
                  <a:noFill/>
                </a:ln>
                <a:effectLst/>
                <a:uLnTx/>
                <a:uFillTx/>
                <a:latin typeface="Arial"/>
                <a:ea typeface="ＭＳ Ｐゴシック" pitchFamily="-65" charset="-128"/>
                <a:cs typeface="Arial"/>
              </a:rPr>
              <a:t>25% of target claimed at the </a:t>
            </a:r>
            <a:r>
              <a:rPr kumimoji="0" lang="en-GB" sz="2000" b="1" i="0" u="none" strike="noStrike" kern="1200" cap="none" spc="0" normalizeH="0" baseline="0" noProof="0" dirty="0" smtClean="0">
                <a:ln>
                  <a:noFill/>
                </a:ln>
                <a:effectLst/>
                <a:uLnTx/>
                <a:uFillTx/>
                <a:latin typeface="Arial"/>
                <a:ea typeface="ＭＳ Ｐゴシック" pitchFamily="-65" charset="-128"/>
                <a:cs typeface="Arial"/>
              </a:rPr>
              <a:t>end of each quarter</a:t>
            </a:r>
            <a:r>
              <a:rPr kumimoji="0" lang="en-GB" sz="2000" b="0" i="0" u="none" strike="noStrike" kern="1200" cap="none" spc="0" normalizeH="0" baseline="0" noProof="0" dirty="0" smtClean="0">
                <a:ln>
                  <a:noFill/>
                </a:ln>
                <a:effectLst/>
                <a:uLnTx/>
                <a:uFillTx/>
                <a:latin typeface="Arial"/>
                <a:ea typeface="ＭＳ Ｐゴシック" pitchFamily="-65" charset="-128"/>
                <a:cs typeface="Arial"/>
              </a:rPr>
              <a:t> (30th April, 31st July, 31st October, 31st January)</a:t>
            </a:r>
          </a:p>
          <a:p>
            <a:pPr marL="360363" marR="0" lvl="0" indent="-360363" algn="l" defTabSz="457200" rtl="0" eaLnBrk="1" fontAlgn="base" latinLnBrk="0" hangingPunct="1">
              <a:lnSpc>
                <a:spcPct val="100000"/>
              </a:lnSpc>
              <a:spcBef>
                <a:spcPct val="20000"/>
              </a:spcBef>
              <a:spcAft>
                <a:spcPct val="0"/>
              </a:spcAft>
              <a:buClrTx/>
              <a:buSzTx/>
              <a:buFont typeface="Arial" pitchFamily="34" charset="0"/>
              <a:buChar char="•"/>
              <a:tabLst/>
              <a:defRPr/>
            </a:pPr>
            <a:r>
              <a:rPr kumimoji="0" lang="en-GB" sz="2000" b="0" i="0" u="none" strike="noStrike" kern="1200" cap="none" spc="0" normalizeH="0" baseline="0" noProof="0" dirty="0" smtClean="0">
                <a:ln>
                  <a:noFill/>
                </a:ln>
                <a:effectLst/>
                <a:uLnTx/>
                <a:uFillTx/>
                <a:latin typeface="Arial"/>
                <a:ea typeface="ＭＳ Ｐゴシック" pitchFamily="-65" charset="-128"/>
                <a:cs typeface="Arial"/>
              </a:rPr>
              <a:t>Claim using promotional code provided by Engage</a:t>
            </a:r>
          </a:p>
          <a:p>
            <a:pPr marL="360363" lvl="0" indent="-360363">
              <a:spcBef>
                <a:spcPct val="20000"/>
              </a:spcBef>
              <a:buFont typeface="Arial" pitchFamily="34" charset="0"/>
              <a:buChar char="•"/>
            </a:pPr>
            <a:r>
              <a:rPr lang="en-GB" sz="2000" dirty="0" smtClean="0">
                <a:latin typeface="Arial"/>
                <a:cs typeface="Arial"/>
              </a:rPr>
              <a:t>Exams claimed must be used as a part of a certification event such as Certification Day, Open Doors, local AU event, etc</a:t>
            </a:r>
          </a:p>
          <a:p>
            <a:pPr marL="360363" lvl="0" indent="-360363">
              <a:spcBef>
                <a:spcPct val="20000"/>
              </a:spcBef>
              <a:buFont typeface="Arial" pitchFamily="34" charset="0"/>
              <a:buChar char="•"/>
            </a:pPr>
            <a:r>
              <a:rPr lang="en-GB" sz="2000" dirty="0" smtClean="0">
                <a:latin typeface="Arial"/>
                <a:cs typeface="Arial"/>
              </a:rPr>
              <a:t>Engage reserves the right to review and change allocations based on Geo-distributor performance.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ctrTitle"/>
          </p:nvPr>
        </p:nvSpPr>
        <p:spPr/>
        <p:txBody>
          <a:bodyPr/>
          <a:lstStyle/>
          <a:p>
            <a:r>
              <a:rPr lang="en-GB" dirty="0" smtClean="0">
                <a:latin typeface="Arial Bold" pitchFamily="-65" charset="0"/>
              </a:rPr>
              <a:t>Promotional Exams for FY14</a:t>
            </a:r>
          </a:p>
        </p:txBody>
      </p:sp>
      <p:sp>
        <p:nvSpPr>
          <p:cNvPr id="6" name="Content Placeholder 2"/>
          <p:cNvSpPr txBox="1">
            <a:spLocks/>
          </p:cNvSpPr>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457200" rtl="0" eaLnBrk="1" fontAlgn="base" latinLnBrk="0" hangingPunct="1">
              <a:lnSpc>
                <a:spcPct val="100000"/>
              </a:lnSpc>
              <a:spcBef>
                <a:spcPct val="20000"/>
              </a:spcBef>
              <a:spcAft>
                <a:spcPct val="0"/>
              </a:spcAft>
              <a:buClrTx/>
              <a:buSzTx/>
              <a:buFont typeface="Arial" charset="0"/>
              <a:buNone/>
              <a:tabLst/>
              <a:defRPr/>
            </a:pPr>
            <a:r>
              <a:rPr kumimoji="0" lang="en-GB" sz="2000" b="0" i="0" u="none" strike="noStrike" kern="1200" cap="none" spc="0" normalizeH="0" baseline="0" noProof="0" dirty="0" smtClean="0">
                <a:ln>
                  <a:noFill/>
                </a:ln>
                <a:effectLst/>
                <a:uLnTx/>
                <a:uFillTx/>
                <a:latin typeface="Arial"/>
                <a:ea typeface="ＭＳ Ｐゴシック" pitchFamily="-65" charset="-128"/>
                <a:cs typeface="Arial"/>
              </a:rPr>
              <a:t>Example:</a:t>
            </a:r>
          </a:p>
          <a:p>
            <a:pPr marL="360363" indent="-360363">
              <a:spcBef>
                <a:spcPct val="20000"/>
              </a:spcBef>
              <a:buFont typeface="Arial" pitchFamily="34" charset="0"/>
              <a:buChar char="•"/>
            </a:pPr>
            <a:r>
              <a:rPr kumimoji="0" lang="en-GB" sz="2000" b="0" i="0" u="none" strike="noStrike" kern="1200" cap="none" spc="0" normalizeH="0" baseline="0" noProof="0" dirty="0" smtClean="0">
                <a:ln>
                  <a:noFill/>
                </a:ln>
                <a:effectLst/>
                <a:uLnTx/>
                <a:uFillTx/>
                <a:latin typeface="Arial"/>
                <a:ea typeface="ＭＳ Ｐゴシック" pitchFamily="-65" charset="-128"/>
                <a:cs typeface="Arial"/>
              </a:rPr>
              <a:t>Annual certification target:  20,000</a:t>
            </a:r>
          </a:p>
          <a:p>
            <a:pPr marL="360363" indent="-360363">
              <a:spcBef>
                <a:spcPct val="20000"/>
              </a:spcBef>
              <a:buFont typeface="Arial" pitchFamily="34" charset="0"/>
              <a:buChar char="•"/>
            </a:pPr>
            <a:r>
              <a:rPr kumimoji="0" lang="en-GB" sz="2000" b="0" i="0" u="none" strike="noStrike" kern="1200" cap="none" spc="0" normalizeH="0" baseline="0" noProof="0" dirty="0" smtClean="0">
                <a:ln>
                  <a:noFill/>
                </a:ln>
                <a:effectLst/>
                <a:uLnTx/>
                <a:uFillTx/>
                <a:latin typeface="Arial"/>
                <a:ea typeface="ＭＳ Ｐゴシック" pitchFamily="-65" charset="-128"/>
                <a:cs typeface="Arial"/>
              </a:rPr>
              <a:t>Annual maximum claim (10%): 2,000</a:t>
            </a:r>
          </a:p>
          <a:p>
            <a:pPr marL="360363" indent="-360363">
              <a:spcBef>
                <a:spcPct val="20000"/>
              </a:spcBef>
              <a:buFont typeface="Arial" pitchFamily="34" charset="0"/>
              <a:buChar char="•"/>
            </a:pPr>
            <a:r>
              <a:rPr kumimoji="0" lang="en-GB" sz="2000" b="0" i="0" u="none" strike="noStrike" kern="1200" cap="none" spc="0" normalizeH="0" baseline="0" noProof="0" dirty="0" smtClean="0">
                <a:ln>
                  <a:noFill/>
                </a:ln>
                <a:effectLst/>
                <a:uLnTx/>
                <a:uFillTx/>
                <a:latin typeface="Arial"/>
                <a:ea typeface="ＭＳ Ｐゴシック" pitchFamily="-65" charset="-128"/>
                <a:cs typeface="Arial"/>
              </a:rPr>
              <a:t>Maximum quarterly claim of $10.00 exams is: 500</a:t>
            </a:r>
          </a:p>
          <a:p>
            <a:pPr marL="360363" indent="-360363">
              <a:spcBef>
                <a:spcPct val="20000"/>
              </a:spcBef>
            </a:pPr>
            <a:endParaRPr kumimoji="0" lang="en-GB" sz="2000" b="0" i="0" u="none" strike="noStrike" kern="1200" cap="none" spc="0" normalizeH="0" baseline="0" noProof="0" dirty="0" smtClean="0">
              <a:ln>
                <a:noFill/>
              </a:ln>
              <a:effectLst/>
              <a:uLnTx/>
              <a:uFillTx/>
              <a:latin typeface="Arial"/>
              <a:ea typeface="ＭＳ Ｐゴシック" pitchFamily="-65" charset="-128"/>
              <a:cs typeface="Arial"/>
            </a:endParaRPr>
          </a:p>
          <a:p>
            <a:pPr marL="360363" indent="-360363">
              <a:spcBef>
                <a:spcPct val="20000"/>
              </a:spcBef>
            </a:pPr>
            <a:r>
              <a:rPr kumimoji="0" lang="en-GB" sz="2000" b="0" i="0" u="none" strike="noStrike" kern="1200" cap="none" spc="0" normalizeH="0" baseline="0" noProof="0" dirty="0" smtClean="0">
                <a:ln>
                  <a:noFill/>
                </a:ln>
                <a:effectLst/>
                <a:uLnTx/>
                <a:uFillTx/>
                <a:latin typeface="Arial"/>
                <a:ea typeface="ＭＳ Ｐゴシック" pitchFamily="-65" charset="-128"/>
                <a:cs typeface="Arial"/>
              </a:rPr>
              <a:t>… for each quarter</a:t>
            </a:r>
          </a:p>
          <a:p>
            <a:pPr marL="360363" indent="-360363">
              <a:spcBef>
                <a:spcPct val="20000"/>
              </a:spcBef>
              <a:buFont typeface="Arial" pitchFamily="34" charset="0"/>
              <a:buChar char="•"/>
            </a:pPr>
            <a:r>
              <a:rPr kumimoji="0" lang="en-GB" sz="2000" b="0" i="0" u="none" strike="noStrike" kern="1200" cap="none" spc="0" normalizeH="0" baseline="0" noProof="0" dirty="0" smtClean="0">
                <a:ln>
                  <a:noFill/>
                </a:ln>
                <a:effectLst/>
                <a:uLnTx/>
                <a:uFillTx/>
                <a:latin typeface="Arial"/>
                <a:ea typeface="ＭＳ Ｐゴシック" pitchFamily="-65" charset="-128"/>
                <a:cs typeface="Arial"/>
              </a:rPr>
              <a:t>First quarter (FMA) promotional code issued last week of 1</a:t>
            </a:r>
            <a:r>
              <a:rPr kumimoji="0" lang="en-GB" sz="2000" b="0" i="0" u="none" strike="noStrike" kern="1200" cap="none" spc="0" normalizeH="0" baseline="30000" noProof="0" dirty="0" smtClean="0">
                <a:ln>
                  <a:noFill/>
                </a:ln>
                <a:effectLst/>
                <a:uLnTx/>
                <a:uFillTx/>
                <a:latin typeface="Arial"/>
                <a:ea typeface="ＭＳ Ｐゴシック" pitchFamily="-65" charset="-128"/>
                <a:cs typeface="Arial"/>
              </a:rPr>
              <a:t>st</a:t>
            </a:r>
            <a:r>
              <a:rPr kumimoji="0" lang="en-GB" sz="2000" b="0" i="0" u="none" strike="noStrike" kern="1200" cap="none" spc="0" normalizeH="0" baseline="0" noProof="0" dirty="0" smtClean="0">
                <a:ln>
                  <a:noFill/>
                </a:ln>
                <a:effectLst/>
                <a:uLnTx/>
                <a:uFillTx/>
                <a:latin typeface="Arial"/>
                <a:ea typeface="ＭＳ Ｐゴシック" pitchFamily="-65" charset="-128"/>
                <a:cs typeface="Arial"/>
              </a:rPr>
              <a:t> Qtr (FMA)  - before 31</a:t>
            </a:r>
            <a:r>
              <a:rPr kumimoji="0" lang="en-GB" sz="2000" b="0" i="0" u="none" strike="noStrike" kern="1200" cap="none" spc="0" normalizeH="0" baseline="30000" noProof="0" dirty="0" smtClean="0">
                <a:ln>
                  <a:noFill/>
                </a:ln>
                <a:effectLst/>
                <a:uLnTx/>
                <a:uFillTx/>
                <a:latin typeface="Arial"/>
                <a:ea typeface="ＭＳ Ｐゴシック" pitchFamily="-65" charset="-128"/>
                <a:cs typeface="Arial"/>
              </a:rPr>
              <a:t>st</a:t>
            </a:r>
            <a:r>
              <a:rPr kumimoji="0" lang="en-GB" sz="2000" b="0" i="0" u="none" strike="noStrike" kern="1200" cap="none" spc="0" normalizeH="0" baseline="0" noProof="0" dirty="0" smtClean="0">
                <a:ln>
                  <a:noFill/>
                </a:ln>
                <a:effectLst/>
                <a:uLnTx/>
                <a:uFillTx/>
                <a:latin typeface="Arial"/>
                <a:ea typeface="ＭＳ Ｐゴシック" pitchFamily="-65" charset="-128"/>
                <a:cs typeface="Arial"/>
              </a:rPr>
              <a:t> April</a:t>
            </a:r>
          </a:p>
          <a:p>
            <a:pPr marL="360363" indent="-360363">
              <a:spcBef>
                <a:spcPct val="20000"/>
              </a:spcBef>
              <a:buFont typeface="Arial" pitchFamily="34" charset="0"/>
              <a:buChar char="•"/>
            </a:pPr>
            <a:r>
              <a:rPr lang="en-GB" sz="2000" dirty="0" smtClean="0">
                <a:latin typeface="Arial"/>
                <a:cs typeface="Arial"/>
              </a:rPr>
              <a:t>Promotional Codes valid from 1</a:t>
            </a:r>
            <a:r>
              <a:rPr lang="en-GB" sz="2000" baseline="30000" dirty="0" smtClean="0">
                <a:latin typeface="Arial"/>
                <a:cs typeface="Arial"/>
              </a:rPr>
              <a:t>st</a:t>
            </a:r>
            <a:r>
              <a:rPr lang="en-GB" sz="2000" dirty="0" smtClean="0">
                <a:latin typeface="Arial"/>
                <a:cs typeface="Arial"/>
              </a:rPr>
              <a:t> of May.</a:t>
            </a:r>
            <a:endParaRPr kumimoji="0" lang="en-GB" sz="2000" b="0" i="0" u="none" strike="noStrike" kern="1200" cap="none" spc="0" normalizeH="0" baseline="0" noProof="0" dirty="0" smtClean="0">
              <a:ln>
                <a:noFill/>
              </a:ln>
              <a:effectLst/>
              <a:uLnTx/>
              <a:uFillTx/>
              <a:latin typeface="Arial"/>
              <a:ea typeface="ＭＳ Ｐゴシック" pitchFamily="-65" charset="-128"/>
              <a:cs typeface="Aria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ctrTitle"/>
          </p:nvPr>
        </p:nvSpPr>
        <p:spPr/>
        <p:txBody>
          <a:bodyPr/>
          <a:lstStyle/>
          <a:p>
            <a:r>
              <a:rPr lang="en-GB" dirty="0" smtClean="0">
                <a:latin typeface="Arial Bold" pitchFamily="-65" charset="0"/>
              </a:rPr>
              <a:t>Invoice Payments</a:t>
            </a:r>
          </a:p>
        </p:txBody>
      </p:sp>
      <p:sp>
        <p:nvSpPr>
          <p:cNvPr id="6" name="Content Placeholder 2"/>
          <p:cNvSpPr txBox="1">
            <a:spLocks/>
          </p:cNvSpPr>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60363" lvl="0" indent="-360363">
              <a:spcBef>
                <a:spcPct val="20000"/>
              </a:spcBef>
              <a:buFont typeface="Arial" pitchFamily="34" charset="0"/>
              <a:buChar char="•"/>
            </a:pPr>
            <a:r>
              <a:rPr lang="en-GB" sz="2000" dirty="0" smtClean="0">
                <a:latin typeface="Arial"/>
                <a:cs typeface="Arial"/>
              </a:rPr>
              <a:t>30-day term on all invoice issued</a:t>
            </a:r>
          </a:p>
          <a:p>
            <a:pPr marL="360363" lvl="0" indent="-360363">
              <a:spcBef>
                <a:spcPct val="20000"/>
              </a:spcBef>
              <a:buFont typeface="Arial" pitchFamily="34" charset="0"/>
              <a:buChar char="•"/>
            </a:pPr>
            <a:r>
              <a:rPr lang="en-GB" sz="2000" dirty="0" smtClean="0">
                <a:latin typeface="Arial"/>
                <a:cs typeface="Arial"/>
              </a:rPr>
              <a:t>Delay in payment may disable access to request for further certification exams</a:t>
            </a:r>
          </a:p>
          <a:p>
            <a:pPr marL="360363" lvl="0" indent="-360363">
              <a:spcBef>
                <a:spcPct val="20000"/>
              </a:spcBef>
              <a:buFont typeface="Arial" pitchFamily="34" charset="0"/>
              <a:buChar char="•"/>
            </a:pPr>
            <a:r>
              <a:rPr lang="en-GB" sz="2000" dirty="0" smtClean="0">
                <a:latin typeface="Arial"/>
                <a:cs typeface="Arial"/>
              </a:rPr>
              <a:t>Access can only be restored once all pending invoices are paid in full</a:t>
            </a:r>
          </a:p>
          <a:p>
            <a:pPr marL="360363" lvl="0" indent="-360363">
              <a:spcBef>
                <a:spcPct val="20000"/>
              </a:spcBef>
              <a:buFont typeface="Arial" pitchFamily="34" charset="0"/>
              <a:buChar char="•"/>
            </a:pPr>
            <a:endParaRPr lang="en-GB" sz="2000" dirty="0" smtClean="0">
              <a:latin typeface="Arial"/>
              <a:cs typeface="Aria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ctrTitle"/>
          </p:nvPr>
        </p:nvSpPr>
        <p:spPr/>
        <p:txBody>
          <a:bodyPr/>
          <a:lstStyle/>
          <a:p>
            <a:r>
              <a:rPr lang="en-GB" dirty="0" smtClean="0">
                <a:latin typeface="Arial Bold" pitchFamily="-65" charset="0"/>
              </a:rPr>
              <a:t>Focus Areas</a:t>
            </a:r>
          </a:p>
        </p:txBody>
      </p:sp>
      <p:sp>
        <p:nvSpPr>
          <p:cNvPr id="6" name="Content Placeholder 2"/>
          <p:cNvSpPr txBox="1">
            <a:spLocks/>
          </p:cNvSpPr>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60363" lvl="0" indent="-360363">
              <a:spcBef>
                <a:spcPct val="20000"/>
              </a:spcBef>
              <a:buFont typeface="Arial" pitchFamily="34" charset="0"/>
              <a:buChar char="•"/>
            </a:pPr>
            <a:r>
              <a:rPr lang="en-GB" sz="2000" dirty="0" smtClean="0">
                <a:latin typeface="Arial"/>
                <a:cs typeface="Arial"/>
              </a:rPr>
              <a:t>Consistency – to ensure consistency of policy and delivery process and test taking environment </a:t>
            </a:r>
          </a:p>
          <a:p>
            <a:pPr marL="360363" lvl="0" indent="-360363">
              <a:spcBef>
                <a:spcPct val="20000"/>
              </a:spcBef>
              <a:buFont typeface="Arial" pitchFamily="34" charset="0"/>
              <a:buChar char="•"/>
            </a:pPr>
            <a:r>
              <a:rPr lang="en-GB" sz="2000" dirty="0" smtClean="0">
                <a:latin typeface="Arial"/>
                <a:cs typeface="Arial"/>
              </a:rPr>
              <a:t>Validity – to ensure that  the test measures what it intends to measure (including industry requirements)</a:t>
            </a:r>
          </a:p>
          <a:p>
            <a:pPr marL="360363" lvl="0" indent="-360363">
              <a:spcBef>
                <a:spcPct val="20000"/>
              </a:spcBef>
              <a:buFont typeface="Arial" pitchFamily="34" charset="0"/>
              <a:buChar char="•"/>
            </a:pPr>
            <a:r>
              <a:rPr lang="en-GB" sz="2000" dirty="0" smtClean="0">
                <a:latin typeface="Arial"/>
                <a:cs typeface="Arial"/>
              </a:rPr>
              <a:t>Reliability – to ensure that exams  are consistent in scoring across multiple attempts.</a:t>
            </a:r>
          </a:p>
          <a:p>
            <a:pPr marL="360363" lvl="0" indent="-360363">
              <a:spcBef>
                <a:spcPct val="20000"/>
              </a:spcBef>
              <a:buFont typeface="Arial" pitchFamily="34" charset="0"/>
              <a:buChar char="•"/>
            </a:pPr>
            <a:r>
              <a:rPr lang="en-GB" sz="2000" dirty="0" smtClean="0">
                <a:latin typeface="Arial"/>
                <a:cs typeface="Arial"/>
              </a:rPr>
              <a:t>Fairness – to ensure that a test is free from any bias.</a:t>
            </a:r>
          </a:p>
          <a:p>
            <a:pPr marL="360363" lvl="0" indent="-360363">
              <a:spcBef>
                <a:spcPct val="20000"/>
              </a:spcBef>
              <a:buFont typeface="Arial" pitchFamily="34" charset="0"/>
              <a:buChar char="•"/>
            </a:pPr>
            <a:r>
              <a:rPr lang="en-GB" sz="2000" dirty="0" smtClean="0">
                <a:latin typeface="Arial"/>
                <a:cs typeface="Arial"/>
              </a:rPr>
              <a:t>Translations – to connect with channel on local geo requirements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Questions?</a:t>
            </a:r>
            <a:endParaRPr lang="en-GB" dirty="0"/>
          </a:p>
        </p:txBody>
      </p:sp>
      <p:sp>
        <p:nvSpPr>
          <p:cNvPr id="3" name="Subtitle 2"/>
          <p:cNvSpPr>
            <a:spLocks noGrp="1"/>
          </p:cNvSpPr>
          <p:nvPr>
            <p:ph type="subTitle" idx="4294967295"/>
          </p:nvPr>
        </p:nvSpPr>
        <p:spPr>
          <a:xfrm>
            <a:off x="723900" y="1485900"/>
            <a:ext cx="9182100" cy="4175125"/>
          </a:xfrm>
        </p:spPr>
        <p:txBody>
          <a:bodyPr/>
          <a:lstStyle/>
          <a:p>
            <a:endParaRPr lang="en-GB" dirty="0" smtClean="0"/>
          </a:p>
          <a:p>
            <a:endParaRPr lang="en-GB" dirty="0" smtClean="0"/>
          </a:p>
          <a:p>
            <a:endParaRPr lang="en-GB" dirty="0" smtClean="0"/>
          </a:p>
          <a:p>
            <a:endParaRPr lang="en-GB" dirty="0" smtClean="0"/>
          </a:p>
          <a:p>
            <a:pPr>
              <a:buNone/>
            </a:pPr>
            <a:endParaRPr lang="en-GB" dirty="0" smtClean="0"/>
          </a:p>
          <a:p>
            <a:pPr>
              <a:buNone/>
            </a:pPr>
            <a:r>
              <a:rPr lang="en-GB" i="1" dirty="0" smtClean="0"/>
              <a:t>You can also email  any further questions to:</a:t>
            </a:r>
          </a:p>
          <a:p>
            <a:pPr>
              <a:buNone/>
            </a:pPr>
            <a:endParaRPr lang="en-GB" i="1" dirty="0" smtClean="0"/>
          </a:p>
          <a:p>
            <a:pPr>
              <a:buNone/>
            </a:pPr>
            <a:r>
              <a:rPr lang="en-GB" i="1" dirty="0" smtClean="0"/>
              <a:t>Kurien Philip</a:t>
            </a:r>
          </a:p>
          <a:p>
            <a:pPr>
              <a:buNone/>
            </a:pPr>
            <a:r>
              <a:rPr lang="en-GB" i="1" dirty="0" smtClean="0"/>
              <a:t>Certification Manager,</a:t>
            </a:r>
          </a:p>
          <a:p>
            <a:pPr>
              <a:buNone/>
            </a:pPr>
            <a:r>
              <a:rPr lang="en-GB" i="1" dirty="0" smtClean="0">
                <a:hlinkClick r:id="rId2"/>
              </a:rPr>
              <a:t>kphilip@engageglobalsolutions.com</a:t>
            </a:r>
            <a:r>
              <a:rPr lang="en-GB" i="1" dirty="0" smtClean="0"/>
              <a:t> </a:t>
            </a:r>
          </a:p>
          <a:p>
            <a:endParaRPr lang="en-GB"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fade">
                                      <p:cBhvr>
                                        <p:cTn id="10" dur="500"/>
                                        <p:tgtEl>
                                          <p:spTgt spid="3">
                                            <p:txEl>
                                              <p:pRg st="7" end="7"/>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9" end="9"/>
                                            </p:txEl>
                                          </p:spTgt>
                                        </p:tgtEl>
                                        <p:attrNameLst>
                                          <p:attrName>style.visibility</p:attrName>
                                        </p:attrNameLst>
                                      </p:cBhvr>
                                      <p:to>
                                        <p:strVal val="visible"/>
                                      </p:to>
                                    </p:set>
                                    <p:animEffect transition="in" filter="fade">
                                      <p:cBhvr>
                                        <p:cTn id="16"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theme/theme1.xml><?xml version="1.0" encoding="utf-8"?>
<a:theme xmlns:a="http://schemas.openxmlformats.org/drawingml/2006/main" name="engage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engage_template</Template>
  <TotalTime>945</TotalTime>
  <Words>649</Words>
  <Application>Microsoft Office PowerPoint</Application>
  <PresentationFormat>A4 Paper (210x297 mm)</PresentationFormat>
  <Paragraphs>64</Paragraphs>
  <Slides>8</Slides>
  <Notes>4</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engage_template</vt:lpstr>
      <vt:lpstr>Autodesk: Certifications</vt:lpstr>
      <vt:lpstr>Contents</vt:lpstr>
      <vt:lpstr>Promotional Exams for FY14</vt:lpstr>
      <vt:lpstr>Promotional Exams for FY14</vt:lpstr>
      <vt:lpstr>Invoice Payments</vt:lpstr>
      <vt:lpstr>Focus Areas</vt:lpstr>
      <vt:lpstr>Questions?</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 Heading of Document</dc:title>
  <dc:creator>Desktop</dc:creator>
  <cp:lastModifiedBy>KP</cp:lastModifiedBy>
  <cp:revision>15</cp:revision>
  <dcterms:created xsi:type="dcterms:W3CDTF">2012-11-22T19:05:24Z</dcterms:created>
  <dcterms:modified xsi:type="dcterms:W3CDTF">2013-02-05T10:07:37Z</dcterms:modified>
</cp:coreProperties>
</file>