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5" r:id="rId3"/>
    <p:sldId id="284" r:id="rId4"/>
    <p:sldId id="277" r:id="rId5"/>
    <p:sldId id="298" r:id="rId6"/>
    <p:sldId id="296" r:id="rId7"/>
    <p:sldId id="297" r:id="rId8"/>
    <p:sldId id="293" r:id="rId9"/>
    <p:sldId id="294" r:id="rId10"/>
    <p:sldId id="291" r:id="rId11"/>
    <p:sldId id="286" r:id="rId12"/>
    <p:sldId id="290" r:id="rId13"/>
    <p:sldId id="285" r:id="rId14"/>
    <p:sldId id="287" r:id="rId15"/>
    <p:sldId id="292" r:id="rId16"/>
    <p:sldId id="299" r:id="rId17"/>
    <p:sldId id="260" r:id="rId18"/>
  </p:sldIdLst>
  <p:sldSz cx="9906000" cy="6858000" type="A4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C6E7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824" autoAdjust="0"/>
  </p:normalViewPr>
  <p:slideViewPr>
    <p:cSldViewPr snapToObjects="1">
      <p:cViewPr>
        <p:scale>
          <a:sx n="80" d="100"/>
          <a:sy n="80" d="100"/>
        </p:scale>
        <p:origin x="-810" y="3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C35E4E-6DE3-4C28-89DA-B5FCE370DF6E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1D353F8-0405-421A-99FF-6E74C24560D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61289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C9C3D29-4505-49B9-8B3B-129AE3329067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D803F3-AD5E-4265-BC4C-2603297892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795086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gage_f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578" y="2130427"/>
            <a:ext cx="8858250" cy="612774"/>
          </a:xfrm>
        </p:spPr>
        <p:txBody>
          <a:bodyPr/>
          <a:lstStyle>
            <a:lvl1pPr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743201"/>
            <a:ext cx="8115300" cy="914399"/>
          </a:xfrm>
        </p:spPr>
        <p:txBody>
          <a:bodyPr/>
          <a:lstStyle>
            <a:lvl1pPr marL="0" indent="0" algn="r">
              <a:buNone/>
              <a:defRPr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99075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B938E880-4DEE-49C6-9353-B7A50A621777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3C301D14-7D74-42D3-9EF8-E0F4175B3F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05215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E7ED3774-A66F-4ECF-8C4D-EB0038D01D5A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D9D157A3-B83B-4AA1-BD8B-A7B7375A72C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26760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1321EDBC-C478-41E0-A18B-B1DA0F042D57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D8F64E35-E67A-48C4-A769-2ABB15FF99C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201842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53E2C51F-96CF-4EC2-934F-219BC27D3B82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69E7BA8C-3F7B-43D6-BF6D-FA3A193805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6938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engage_f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21400"/>
            <a:ext cx="99060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1"/>
            <a:ext cx="9178828" cy="609600"/>
          </a:xfr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641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gage_f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838201"/>
            <a:ext cx="9178828" cy="609600"/>
          </a:xfrm>
        </p:spPr>
        <p:txBody>
          <a:bodyPr/>
          <a:lstStyle>
            <a:lvl1pPr algn="l">
              <a:defRPr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85976"/>
            <a:ext cx="9182100" cy="533399"/>
          </a:xfrm>
        </p:spPr>
        <p:txBody>
          <a:bodyPr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118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ngage_f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6292850"/>
            <a:ext cx="825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8264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ngage_f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86244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07793D43-7DC4-45D6-80FF-6F5BEFB0902A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4651F7FD-1049-42FD-BE2F-B8D563CD8A2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76988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B983D3DB-4BDD-48EF-9D1D-A8B424B937CB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12E2A7E5-A256-422B-A313-C4C1CC516E9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0443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D91A8086-5337-43ED-BF30-B2A8FD9D819C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055DCD01-A2AA-4C1C-919B-3D756B5372B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88342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FB638481-C9FD-493D-9520-DC513FEC44BA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65" charset="0"/>
              </a:defRPr>
            </a:lvl1pPr>
          </a:lstStyle>
          <a:p>
            <a:fld id="{6F1013A6-8011-474C-8386-83251EA756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549385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</p:sldLayoutIdLst>
  <p:txStyles>
    <p:titleStyle>
      <a:lvl1pPr algn="r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Arial Bold"/>
          <a:ea typeface="ＭＳ Ｐゴシック" pitchFamily="-65" charset="-128"/>
          <a:cs typeface="Arial Bold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 Bold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</a:t>
            </a:r>
            <a:r>
              <a:rPr lang="en-GB" dirty="0" smtClean="0">
                <a:latin typeface="Arial Bold" pitchFamily="-65" charset="0"/>
              </a:rPr>
              <a:t>Projects Overview FY14 Q1</a:t>
            </a:r>
            <a:endParaRPr lang="en-GB" dirty="0" smtClean="0">
              <a:latin typeface="Arial Bold" pitchFamily="-65" charset="0"/>
            </a:endParaRPr>
          </a:p>
        </p:txBody>
      </p:sp>
      <p:sp>
        <p:nvSpPr>
          <p:cNvPr id="1741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" charset="0"/>
              </a:rPr>
              <a:t>Rickard Lautrup</a:t>
            </a:r>
            <a:endParaRPr lang="en-GB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Recruitment Tool – Status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951" y="303077"/>
            <a:ext cx="986877" cy="10702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2480" y="1447799"/>
          <a:ext cx="9287348" cy="4501482"/>
        </p:xfrm>
        <a:graphic>
          <a:graphicData uri="http://schemas.openxmlformats.org/drawingml/2006/table">
            <a:tbl>
              <a:tblPr/>
              <a:tblGrid>
                <a:gridCol w="717544"/>
                <a:gridCol w="1608110"/>
                <a:gridCol w="2381633"/>
                <a:gridCol w="1119570"/>
                <a:gridCol w="1852381"/>
                <a:gridCol w="1038147"/>
                <a:gridCol w="569963"/>
              </a:tblGrid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Region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URL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Language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Start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Forecasted End 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188873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 1 - FY14 February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 English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14/01/2013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06/02/2013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IMEA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atcinfo.net/imea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14/01/2013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19/02/2013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ASEAN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atcinfo.net/asean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14/01/2013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27/02/2013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 2 - FY14 Q1 (TBC)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atcinfo.net/jp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Japanese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atcinfo.net/latam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Latin American Spanish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LATAM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atcinfo.net/latam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Latin American Portuguese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52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 3 - FY14 Q2 (TBC)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atcinfo.net/na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Canadian French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Korea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atcinfo.net/ko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Korean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Taiwan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atcinfo.net/tw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Traditional Chinese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352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Stage 4 (TBC)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French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Italian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38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German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873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atcinfo.net/eu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Spanish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ATC Portal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Portal – Structure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2840" y="2089304"/>
            <a:ext cx="2376264" cy="369332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atcportal.net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1040" y="3214717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eu</a:t>
            </a:r>
            <a:endParaRPr lang="en-GB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65648" y="3214717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na</a:t>
            </a:r>
            <a:endParaRPr lang="en-GB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08984" y="3214717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imea</a:t>
            </a:r>
            <a:endParaRPr lang="en-GB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25208" y="3214717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asean</a:t>
            </a:r>
            <a:endParaRPr lang="en-GB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04528" y="431632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kr</a:t>
            </a:r>
            <a:endParaRPr lang="en-GB" sz="1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747864" y="431632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tw</a:t>
            </a:r>
            <a:endParaRPr lang="en-GB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764088" y="431632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jp</a:t>
            </a:r>
            <a:endParaRPr lang="en-GB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41040" y="3553271"/>
            <a:ext cx="2024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English, French, Italian, German, Spanish</a:t>
            </a:r>
            <a:endParaRPr lang="en-GB" sz="1200" b="1" dirty="0">
              <a:solidFill>
                <a:srgbClr val="2C6E7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25208" y="431632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latam</a:t>
            </a:r>
            <a:endParaRPr lang="en-GB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765648" y="3553271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US English</a:t>
            </a:r>
          </a:p>
          <a:p>
            <a:r>
              <a:rPr lang="en-GB" sz="1200" dirty="0" smtClean="0"/>
              <a:t>Canadian French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808984" y="3553271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English</a:t>
            </a:r>
            <a:endParaRPr lang="en-GB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6825208" y="3553271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English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704528" y="465487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Korean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747864" y="465487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Traditional Chinese</a:t>
            </a:r>
            <a:endParaRPr lang="en-GB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4764088" y="465487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Japanese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825208" y="4654877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Latin American Spanish</a:t>
            </a:r>
            <a:br>
              <a:rPr lang="en-GB" sz="1200" dirty="0" smtClean="0"/>
            </a:br>
            <a:r>
              <a:rPr lang="en-GB" sz="1200" dirty="0" smtClean="0"/>
              <a:t>Brazilian Portuguese</a:t>
            </a:r>
            <a:endParaRPr lang="en-GB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5996608" y="2060848"/>
            <a:ext cx="3348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Global login page – browser language</a:t>
            </a:r>
          </a:p>
          <a:p>
            <a:r>
              <a:rPr lang="en-GB" sz="1200" b="1" dirty="0" smtClean="0"/>
              <a:t>Login brings user to correct page</a:t>
            </a:r>
            <a:endParaRPr lang="en-GB" sz="1200" b="1" dirty="0"/>
          </a:p>
        </p:txBody>
      </p:sp>
      <p:sp>
        <p:nvSpPr>
          <p:cNvPr id="50" name="Down Arrow 49"/>
          <p:cNvSpPr/>
          <p:nvPr/>
        </p:nvSpPr>
        <p:spPr>
          <a:xfrm>
            <a:off x="4520952" y="2522512"/>
            <a:ext cx="395536" cy="546447"/>
          </a:xfrm>
          <a:prstGeom prst="downArrow">
            <a:avLst/>
          </a:prstGeom>
          <a:noFill/>
          <a:ln w="28575">
            <a:solidFill>
              <a:srgbClr val="2C6E7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5281" y="303077"/>
            <a:ext cx="1044547" cy="10702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Portal – Status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15281" y="303077"/>
            <a:ext cx="1044547" cy="10702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00472" y="1447789"/>
          <a:ext cx="9359355" cy="4501490"/>
        </p:xfrm>
        <a:graphic>
          <a:graphicData uri="http://schemas.openxmlformats.org/drawingml/2006/table">
            <a:tbl>
              <a:tblPr/>
              <a:tblGrid>
                <a:gridCol w="574519"/>
                <a:gridCol w="1417961"/>
                <a:gridCol w="2591445"/>
                <a:gridCol w="1695034"/>
                <a:gridCol w="896411"/>
                <a:gridCol w="896411"/>
                <a:gridCol w="831219"/>
                <a:gridCol w="456355"/>
              </a:tblGrid>
              <a:tr h="24187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Region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URL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Language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Start Date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End Date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Status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Stage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24187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1 - FY13 Q4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atcportal.net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Updating joomla to version 2.5.8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atcportal.net/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North America English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2 - FY14 February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improvements to ATC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10/01/2012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atcportal.net/na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Adding NA Canadian French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Canadian French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10/01/2012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3 - FY14 Q1 (TBC)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Taiwan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atcportal.net/</a:t>
                      </a:r>
                      <a:r>
                        <a:rPr lang="en-GB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tw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Taiwan ATC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Traditional Chinese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Korea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atcportal.net/kr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Korean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Korean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atcportal.net/jp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Japanese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Japanese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4 - FY14 Q2 (TBC)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IMEA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atcportal.net/imea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IMEA English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LATAM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atcportal.net/latam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LATAM Portuguese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Brazilian Portuguese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43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LATAM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atcportal.net/latam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LATAM Spanish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Latin American</a:t>
                      </a:r>
                      <a:r>
                        <a:rPr lang="en-GB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Spanish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7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ASEAN</a:t>
                      </a:r>
                    </a:p>
                  </a:txBody>
                  <a:tcPr marL="8629" marR="8629" marT="8629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atcportal.net/asean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Adding ASEAN English Portal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629" marR="8629" marT="8629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ATC Online Application Tool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Online Application Tool – Status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8907" y="555102"/>
            <a:ext cx="1360921" cy="81822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0470" y="1916832"/>
          <a:ext cx="9359357" cy="3286506"/>
        </p:xfrm>
        <a:graphic>
          <a:graphicData uri="http://schemas.openxmlformats.org/drawingml/2006/table">
            <a:tbl>
              <a:tblPr/>
              <a:tblGrid>
                <a:gridCol w="563355"/>
                <a:gridCol w="1399849"/>
                <a:gridCol w="3418533"/>
                <a:gridCol w="751138"/>
                <a:gridCol w="938923"/>
                <a:gridCol w="938923"/>
                <a:gridCol w="870638"/>
                <a:gridCol w="477998"/>
              </a:tblGrid>
              <a:tr h="28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Region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URL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Action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Language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Start Date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End Date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Status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Stage</a:t>
                      </a:r>
                    </a:p>
                  </a:txBody>
                  <a:tcPr marL="9038" marR="9038" marT="9038" marB="0" anchor="b">
                    <a:lnL>
                      <a:noFill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76091"/>
                    </a:solidFill>
                  </a:tcPr>
                </a:tc>
              </a:tr>
              <a:tr h="28907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1 - FY13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39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Development of Online Application Tool v 1.0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Completed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7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7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2 - FY14 February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139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Migration of solution, FY14 updates v 1.1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 Progress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1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Launch of Online Application Tool EU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1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Launch of Online Application Tool NA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English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Access to all Geo-distributors for translation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01/02/2013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28/02/2013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75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038" marR="9038" marT="90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075">
                <a:tc gridSpan="8"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Stage 2 - FY14 Q1-2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075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</a:t>
                      </a:r>
                    </a:p>
                  </a:txBody>
                  <a:tcPr marL="9038" marR="9038" marT="9038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atcapplication.net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Launches of localised versions once approved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N/A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TBC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Not started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038" marR="9038" marT="9038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Engage Projects FY14 Q1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3124200"/>
            <a:ext cx="9906000" cy="102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old" pitchFamily="-65" charset="0"/>
                <a:ea typeface="ＭＳ Ｐゴシック" pitchFamily="-65" charset="-128"/>
                <a:cs typeface="Arial Bold"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556792"/>
            <a:ext cx="4932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73050">
              <a:buFont typeface="Arial" pitchFamily="34" charset="0"/>
              <a:buChar char="•"/>
            </a:pPr>
            <a:r>
              <a:rPr lang="en-GB" dirty="0" smtClean="0"/>
              <a:t>Engage Geo-distributor Portal</a:t>
            </a:r>
          </a:p>
          <a:p>
            <a:pPr marL="355600" indent="-273050">
              <a:buFont typeface="Arial" pitchFamily="34" charset="0"/>
              <a:buChar char="•"/>
            </a:pPr>
            <a:r>
              <a:rPr lang="en-GB" dirty="0" smtClean="0"/>
              <a:t>Roadmap – ATC Recruitment Tool</a:t>
            </a:r>
          </a:p>
          <a:p>
            <a:pPr marL="355600" indent="-273050">
              <a:buFont typeface="Arial" pitchFamily="34" charset="0"/>
              <a:buChar char="•"/>
            </a:pPr>
            <a:r>
              <a:rPr lang="en-GB" dirty="0" smtClean="0"/>
              <a:t>Roadmap – ATC Portal</a:t>
            </a:r>
          </a:p>
          <a:p>
            <a:pPr marL="355600" indent="-273050">
              <a:buFont typeface="Arial" pitchFamily="34" charset="0"/>
              <a:buChar char="•"/>
            </a:pPr>
            <a:r>
              <a:rPr lang="en-GB" dirty="0" smtClean="0"/>
              <a:t>Roadmap – ATC Online Application Tool</a:t>
            </a:r>
          </a:p>
          <a:p>
            <a:pPr marL="355600" indent="-273050">
              <a:buFont typeface="Arial" pitchFamily="34" charset="0"/>
              <a:buChar char="•"/>
            </a:pPr>
            <a:r>
              <a:rPr lang="en-GB" dirty="0" smtClean="0"/>
              <a:t>Questions and Answers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992" y="4077072"/>
            <a:ext cx="2587529" cy="169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2800" y="4077072"/>
            <a:ext cx="1561096" cy="169297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2999" y="4077072"/>
            <a:ext cx="1652321" cy="169297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3019" y="4077072"/>
            <a:ext cx="2815865" cy="169297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Engage Geo-distributor Portal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Engage Geo-distributor Portal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0552" y="1844823"/>
            <a:ext cx="4834975" cy="31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5168" y="1844823"/>
            <a:ext cx="2062667" cy="31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920551" y="5075892"/>
            <a:ext cx="4834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Computer Screen</a:t>
            </a:r>
            <a:endParaRPr lang="en-GB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465168" y="5075892"/>
            <a:ext cx="206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Smart Phone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Engage Geo-distributor Portal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844824"/>
            <a:ext cx="939653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Certification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Roadmaps</a:t>
            </a:r>
            <a:r>
              <a:rPr lang="en-GB" sz="1600" dirty="0" smtClean="0"/>
              <a:t> – Exams and ITS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Exams available </a:t>
            </a:r>
            <a:r>
              <a:rPr lang="en-GB" sz="1600" dirty="0" smtClean="0"/>
              <a:t>– Product and Language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Q&amp;A</a:t>
            </a:r>
            <a:r>
              <a:rPr lang="en-GB" sz="1600" dirty="0" smtClean="0"/>
              <a:t> – Questions and Answers about Exams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Support</a:t>
            </a:r>
            <a:r>
              <a:rPr lang="en-GB" sz="1600" dirty="0" smtClean="0"/>
              <a:t> – Exam Guides, ITS Support</a:t>
            </a:r>
          </a:p>
          <a:p>
            <a:pPr marL="355600" indent="-273050"/>
            <a:endParaRPr lang="en-GB" dirty="0" smtClean="0"/>
          </a:p>
          <a:p>
            <a:pPr marL="355600" indent="-273050"/>
            <a:r>
              <a:rPr lang="en-GB" b="1" dirty="0" smtClean="0"/>
              <a:t>Content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AOTG</a:t>
            </a:r>
            <a:r>
              <a:rPr lang="en-GB" sz="1600" dirty="0" smtClean="0"/>
              <a:t> – Providers plus all 2013 titles sorted on Product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Online</a:t>
            </a:r>
            <a:r>
              <a:rPr lang="en-GB" sz="1600" dirty="0" smtClean="0"/>
              <a:t> – Information about Online Technical Training Providers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AOTG Q&amp;A </a:t>
            </a:r>
            <a:r>
              <a:rPr lang="en-GB" sz="1600" dirty="0" smtClean="0"/>
              <a:t>– Ascent and </a:t>
            </a:r>
            <a:r>
              <a:rPr lang="en-GB" sz="1600" dirty="0" err="1" smtClean="0"/>
              <a:t>Sybex</a:t>
            </a:r>
            <a:r>
              <a:rPr lang="en-GB" sz="1600" dirty="0" smtClean="0"/>
              <a:t> Wiley</a:t>
            </a:r>
          </a:p>
          <a:p>
            <a:pPr marL="355600" indent="-273050"/>
            <a:endParaRPr lang="en-GB" dirty="0" smtClean="0"/>
          </a:p>
          <a:p>
            <a:pPr marL="355600" indent="-273050"/>
            <a:r>
              <a:rPr lang="en-GB" b="1" dirty="0" smtClean="0"/>
              <a:t>Instructor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Authorized Instructor </a:t>
            </a:r>
            <a:r>
              <a:rPr lang="en-GB" sz="1600" dirty="0" smtClean="0"/>
              <a:t>– Requirements from FY14 Global ATC Program Guide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Autodesk Authorized Instructor (ACI/ACE) </a:t>
            </a:r>
            <a:r>
              <a:rPr lang="en-GB" sz="1600" dirty="0" smtClean="0"/>
              <a:t>– Information and Q&amp;A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Product Training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9468" y="1129656"/>
            <a:ext cx="3240360" cy="212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Engage Geo-distributor Portal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844824"/>
            <a:ext cx="87484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 &amp; Marketing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PR</a:t>
            </a:r>
            <a:r>
              <a:rPr lang="en-GB" sz="1600" dirty="0" smtClean="0"/>
              <a:t> – Engage Program, Best Practices, Samples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Marketing</a:t>
            </a:r>
            <a:r>
              <a:rPr lang="en-GB" sz="1600" dirty="0" smtClean="0"/>
              <a:t> – Autodesk Program, Marketing Materials</a:t>
            </a:r>
            <a:br>
              <a:rPr lang="en-GB" sz="1600" dirty="0" smtClean="0"/>
            </a:br>
            <a:r>
              <a:rPr lang="en-GB" sz="1600" dirty="0" smtClean="0"/>
              <a:t>(Posters, Banners, E-mail templates etc)</a:t>
            </a:r>
          </a:p>
          <a:p>
            <a:pPr marL="355600" indent="-273050"/>
            <a:endParaRPr lang="en-GB" dirty="0" smtClean="0"/>
          </a:p>
          <a:p>
            <a:pPr marL="355600" indent="-273050"/>
            <a:r>
              <a:rPr lang="en-GB" b="1" dirty="0" smtClean="0"/>
              <a:t>Systems and Tools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Roadmaps</a:t>
            </a:r>
            <a:r>
              <a:rPr lang="en-GB" sz="1600" dirty="0" smtClean="0"/>
              <a:t> – ATC Portal, Online Application Tool, Recruitment Tool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Tool Support </a:t>
            </a:r>
            <a:r>
              <a:rPr lang="en-GB" sz="1600" dirty="0" smtClean="0"/>
              <a:t>–  One page with information, guides, links etc for each tool we use</a:t>
            </a:r>
          </a:p>
          <a:p>
            <a:pPr marL="355600" indent="-273050"/>
            <a:endParaRPr lang="en-GB" dirty="0" smtClean="0"/>
          </a:p>
          <a:p>
            <a:pPr marL="355600" indent="-273050"/>
            <a:r>
              <a:rPr lang="en-GB" b="1" dirty="0" smtClean="0"/>
              <a:t>Support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ATC Program </a:t>
            </a:r>
            <a:r>
              <a:rPr lang="en-GB" sz="1600" dirty="0" smtClean="0"/>
              <a:t>– Links to presentations from Engage summits/events, FY14 ATC and ACC Program Guides, Support email addresses and phone numbers etc</a:t>
            </a:r>
          </a:p>
          <a:p>
            <a:pPr marL="450850" indent="-368300">
              <a:buFont typeface="Arial" pitchFamily="34" charset="0"/>
              <a:buChar char="•"/>
            </a:pPr>
            <a:r>
              <a:rPr lang="en-GB" sz="1600" b="1" dirty="0" smtClean="0"/>
              <a:t>Support</a:t>
            </a:r>
            <a:r>
              <a:rPr lang="en-GB" sz="1600" dirty="0" smtClean="0"/>
              <a:t> – One support section each for Certification, Content, Instructor and Marketing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19468" y="1129656"/>
            <a:ext cx="3240360" cy="212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Engage Geo-distributor Portal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5373216"/>
            <a:ext cx="9178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If you have colleagues that want access to the Geo-distributor Portal – </a:t>
            </a:r>
            <a:br>
              <a:rPr lang="en-GB" b="1" dirty="0" smtClean="0"/>
            </a:br>
            <a:r>
              <a:rPr lang="en-GB" b="1" dirty="0" smtClean="0"/>
              <a:t>email adsk@engageglobalsolutions.com</a:t>
            </a:r>
            <a:endParaRPr lang="en-GB" sz="16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4688" y="1519809"/>
            <a:ext cx="5669400" cy="370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ATC Recruitment Tool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smtClean="0">
                <a:latin typeface="Arial Bold" pitchFamily="-65" charset="0"/>
              </a:rPr>
              <a:t>ATC Recruitment Tool – Structure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12840" y="2233320"/>
            <a:ext cx="2376264" cy="369332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atcinfo.net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1040" y="335873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eu</a:t>
            </a:r>
            <a:endParaRPr lang="en-GB" sz="16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65648" y="335873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na</a:t>
            </a:r>
            <a:endParaRPr lang="en-GB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08984" y="335873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imea</a:t>
            </a:r>
            <a:endParaRPr lang="en-GB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825208" y="3358733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asean</a:t>
            </a:r>
            <a:endParaRPr lang="en-GB" sz="1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04528" y="4460339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kr</a:t>
            </a:r>
            <a:endParaRPr lang="en-GB" sz="1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747864" y="4460339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tw</a:t>
            </a:r>
            <a:endParaRPr lang="en-GB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764088" y="4460339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jp</a:t>
            </a:r>
            <a:endParaRPr lang="en-GB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41040" y="369728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English</a:t>
            </a:r>
            <a:r>
              <a:rPr lang="en-GB" sz="1200" dirty="0" smtClean="0"/>
              <a:t>, French, Italian, German, Spanish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6825208" y="4460339"/>
            <a:ext cx="1872208" cy="338554"/>
          </a:xfrm>
          <a:prstGeom prst="rect">
            <a:avLst/>
          </a:prstGeom>
          <a:noFill/>
          <a:ln w="28575">
            <a:solidFill>
              <a:srgbClr val="2C6E7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atcinfo.net/</a:t>
            </a:r>
            <a:r>
              <a:rPr lang="en-GB" sz="1600" b="1" dirty="0" err="1" smtClean="0"/>
              <a:t>latam</a:t>
            </a:r>
            <a:endParaRPr lang="en-GB" sz="16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765648" y="369728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US English</a:t>
            </a:r>
          </a:p>
          <a:p>
            <a:r>
              <a:rPr lang="en-GB" sz="1200" dirty="0" smtClean="0"/>
              <a:t>Canadian French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4808984" y="369728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English</a:t>
            </a:r>
            <a:endParaRPr lang="en-GB" sz="1200" b="1" dirty="0">
              <a:solidFill>
                <a:srgbClr val="2C6E7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25208" y="3697287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English</a:t>
            </a:r>
            <a:endParaRPr lang="en-GB" sz="1200" b="1" dirty="0">
              <a:solidFill>
                <a:srgbClr val="2C6E7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4528" y="4798893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Korean</a:t>
            </a:r>
            <a:endParaRPr lang="en-GB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747864" y="4798893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Traditional Chinese</a:t>
            </a:r>
            <a:endParaRPr lang="en-GB" sz="1200" b="1" dirty="0">
              <a:solidFill>
                <a:srgbClr val="2C6E7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64088" y="4798893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Japanese</a:t>
            </a:r>
            <a:endParaRPr lang="en-GB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6825208" y="4798893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2C6E70"/>
                </a:solidFill>
              </a:rPr>
              <a:t>Latin American Spanish</a:t>
            </a:r>
            <a:br>
              <a:rPr lang="en-GB" sz="1200" b="1" dirty="0" smtClean="0">
                <a:solidFill>
                  <a:srgbClr val="2C6E70"/>
                </a:solidFill>
              </a:rPr>
            </a:br>
            <a:r>
              <a:rPr lang="en-GB" sz="1200" b="1" dirty="0" smtClean="0">
                <a:solidFill>
                  <a:srgbClr val="2C6E70"/>
                </a:solidFill>
              </a:rPr>
              <a:t>Brazilian Portuguese</a:t>
            </a:r>
            <a:endParaRPr lang="en-GB" sz="1200" b="1" dirty="0">
              <a:solidFill>
                <a:srgbClr val="2C6E7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96608" y="2204864"/>
            <a:ext cx="3348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Global introduction page – English</a:t>
            </a:r>
          </a:p>
          <a:p>
            <a:r>
              <a:rPr lang="en-GB" sz="1200" b="1" dirty="0" smtClean="0"/>
              <a:t>Customer choose country</a:t>
            </a:r>
            <a:endParaRPr lang="en-GB" sz="1200" b="1" dirty="0"/>
          </a:p>
        </p:txBody>
      </p:sp>
      <p:sp>
        <p:nvSpPr>
          <p:cNvPr id="50" name="Down Arrow 49"/>
          <p:cNvSpPr/>
          <p:nvPr/>
        </p:nvSpPr>
        <p:spPr>
          <a:xfrm>
            <a:off x="4520952" y="2666528"/>
            <a:ext cx="395536" cy="546447"/>
          </a:xfrm>
          <a:prstGeom prst="downArrow">
            <a:avLst/>
          </a:prstGeom>
          <a:noFill/>
          <a:ln w="28575">
            <a:solidFill>
              <a:srgbClr val="2C6E7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951" y="303077"/>
            <a:ext cx="986877" cy="107024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age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1822</TotalTime>
  <Words>717</Words>
  <Application>Microsoft Office PowerPoint</Application>
  <PresentationFormat>A4 Paper (210x297 mm)</PresentationFormat>
  <Paragraphs>365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engage_template</vt:lpstr>
      <vt:lpstr>ATC Projects Overview FY14 Q1</vt:lpstr>
      <vt:lpstr>Agenda</vt:lpstr>
      <vt:lpstr>Engage Geo-distributor Portal </vt:lpstr>
      <vt:lpstr>Engage Geo-distributor Portal</vt:lpstr>
      <vt:lpstr>Engage Geo-distributor Portal</vt:lpstr>
      <vt:lpstr>Engage Geo-distributor Portal</vt:lpstr>
      <vt:lpstr>Engage Geo-distributor Portal</vt:lpstr>
      <vt:lpstr>ATC Recruitment Tool</vt:lpstr>
      <vt:lpstr>ATC Recruitment Tool – Structure</vt:lpstr>
      <vt:lpstr>ATC Recruitment Tool – Status</vt:lpstr>
      <vt:lpstr>ATC Portal</vt:lpstr>
      <vt:lpstr>ATC Portal – Structure</vt:lpstr>
      <vt:lpstr>ATC Portal – Status</vt:lpstr>
      <vt:lpstr>ATC Online Application Tool</vt:lpstr>
      <vt:lpstr>ATC Online Application Tool – Status</vt:lpstr>
      <vt:lpstr>Engage Projects FY14 Q1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Heading of Document</dc:title>
  <dc:creator>Desktop</dc:creator>
  <cp:lastModifiedBy>Rickard Lautrup</cp:lastModifiedBy>
  <cp:revision>156</cp:revision>
  <dcterms:created xsi:type="dcterms:W3CDTF">2012-11-22T19:05:24Z</dcterms:created>
  <dcterms:modified xsi:type="dcterms:W3CDTF">2013-02-05T07:35:28Z</dcterms:modified>
</cp:coreProperties>
</file>