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0" r:id="rId2"/>
    <p:sldId id="264" r:id="rId3"/>
    <p:sldId id="273" r:id="rId4"/>
    <p:sldId id="274" r:id="rId5"/>
    <p:sldId id="275" r:id="rId6"/>
    <p:sldId id="277" r:id="rId7"/>
    <p:sldId id="276" r:id="rId8"/>
    <p:sldId id="278" r:id="rId9"/>
    <p:sldId id="279" r:id="rId10"/>
  </p:sldIdLst>
  <p:sldSz cx="9906000" cy="6858000" type="A4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>
        <p:scale>
          <a:sx n="80" d="100"/>
          <a:sy n="80" d="100"/>
        </p:scale>
        <p:origin x="-1330" y="-15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600200"/>
            <a:ext cx="9144000" cy="60960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209800"/>
            <a:ext cx="9144000" cy="3429000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773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2BAE2E5-FE4E-4AE7-A43F-4061AAF1D40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14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8D22684-CE9E-4420-B91D-9E75A883522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299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4F50D3A-7B72-4C01-9C5E-D27D77DEA23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47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EA0ADA3-1D22-4A7B-9626-162399106C7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5304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758A86F-8E71-4734-AF04-72448024073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3167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E80DD3-95EE-4DAD-AFE0-C7026EFECDD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8277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CCDCDE3-F55E-4EA9-B3AD-F48BFB0B6AC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429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9C7C0E9-861B-4A28-A7BE-7F45607A04CD}" type="datetime1">
              <a:rPr lang="en-GB"/>
              <a:pPr/>
              <a:t>04/02/2013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A9EAB-0D91-47AF-BF2D-25441FBCD1E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868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459E16B-FDF3-412A-9521-8D1AF774A04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659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6121400"/>
            <a:ext cx="98869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1"/>
            <a:ext cx="9144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9144000" cy="4419600"/>
          </a:xfrm>
        </p:spPr>
        <p:txBody>
          <a:bodyPr numCol="2">
            <a:normAutofit/>
          </a:bodyPr>
          <a:lstStyle>
            <a:lvl1pPr marL="342900" indent="-342900" algn="l">
              <a:buFont typeface="+mj-lt"/>
              <a:buAutoNum type="arabicPeriod"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01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1"/>
            <a:ext cx="9144000" cy="609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371601"/>
            <a:ext cx="9144000" cy="426719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544523-2F6F-40D9-A0EF-074D6B7319E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320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0" y="6445250"/>
            <a:ext cx="825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1"/>
            <a:ext cx="9144000" cy="609600"/>
          </a:xfrm>
        </p:spPr>
        <p:txBody>
          <a:bodyPr/>
          <a:lstStyle>
            <a:lvl1pPr>
              <a:defRPr>
                <a:solidFill>
                  <a:srgbClr val="127B6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9144000" cy="45720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42CB454-36F9-47B2-B46A-1908104A471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901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ngage_f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0" y="6445250"/>
            <a:ext cx="825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9144000" cy="655638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00201"/>
            <a:ext cx="4489450" cy="452596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>
              <a:buNone/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489450" cy="4525963"/>
          </a:xfrm>
        </p:spPr>
        <p:txBody>
          <a:bodyPr wrap="none"/>
          <a:lstStyle>
            <a:lvl1pPr marL="0" indent="0" algn="l">
              <a:buNone/>
              <a:defRPr sz="1600"/>
            </a:lvl1pPr>
            <a:lvl2pPr algn="l">
              <a:buNone/>
              <a:defRPr sz="2400"/>
            </a:lvl2pPr>
            <a:lvl3pPr>
              <a:buNone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D0CFB7-56B6-4D6B-AF6F-9AA35003C9B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530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500" y="6445250"/>
            <a:ext cx="8255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1"/>
            <a:ext cx="9144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9144000" cy="4572000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168F23-0FA9-4A89-8B7E-ED8745950BF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214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ngage_f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267200"/>
            <a:ext cx="2781300" cy="2057400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177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AEF5AAC-D979-4D7F-8F71-4004A06D98C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198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0149AC7-3B49-439E-98E4-2741262EAE56}" type="datetime1">
              <a:rPr lang="en-GB"/>
              <a:pPr/>
              <a:t>04/02/2013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EFC14-9BEE-4904-B282-7F6B21A2561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495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74638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600200"/>
            <a:ext cx="91440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" y="6356350"/>
            <a:ext cx="5270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accent2"/>
                </a:solidFill>
              </a:defRPr>
            </a:lvl1pPr>
          </a:lstStyle>
          <a:p>
            <a:fld id="{E1527F48-7618-48E5-A912-9779C3FFA5ED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76" r:id="rId8"/>
    <p:sldLayoutId id="2147483692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93" r:id="rId17"/>
    <p:sldLayoutId id="2147483684" r:id="rId18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Wingdings" pitchFamily="-65" charset="2"/>
        <a:buChar char="§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Wingdings" pitchFamily="-65" charset="2"/>
        <a:buChar char="§"/>
        <a:defRPr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Gerry Scott</a:t>
            </a: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 &amp; Marketing </a:t>
            </a:r>
            <a:r>
              <a:rPr lang="en-GB" dirty="0" smtClean="0"/>
              <a:t>Overview FY14 Q1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882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762000"/>
            <a:ext cx="9144000" cy="609600"/>
          </a:xfrm>
        </p:spPr>
        <p:txBody>
          <a:bodyPr>
            <a:normAutofit/>
          </a:bodyPr>
          <a:lstStyle/>
          <a:p>
            <a:r>
              <a:rPr lang="en-GB" dirty="0" smtClean="0"/>
              <a:t>Public Relations Status</a:t>
            </a:r>
          </a:p>
        </p:txBody>
      </p:sp>
      <p:sp>
        <p:nvSpPr>
          <p:cNvPr id="2355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Current Status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Proposal and costs provided to each Geo-Distributor for 6 month pilot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Confirmation requested by today 5 February 2013</a:t>
            </a:r>
          </a:p>
          <a:p>
            <a:r>
              <a:rPr lang="en-GB" dirty="0" smtClean="0"/>
              <a:t>		North America confirmed</a:t>
            </a:r>
          </a:p>
          <a:p>
            <a:r>
              <a:rPr lang="en-GB" dirty="0"/>
              <a:t>	</a:t>
            </a:r>
            <a:r>
              <a:rPr lang="en-GB" dirty="0" smtClean="0"/>
              <a:t>	Europe confirmed</a:t>
            </a:r>
          </a:p>
          <a:p>
            <a:r>
              <a:rPr lang="en-GB" b="1" dirty="0" smtClean="0"/>
              <a:t>Next Steps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Certification in Japan and Korea an important focus for PR Q1 and </a:t>
            </a:r>
            <a:r>
              <a:rPr lang="en-GB" dirty="0" smtClean="0"/>
              <a:t>Q2 subject to confirmation from Geo-Distributors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Plan and implement pilot programs </a:t>
            </a:r>
            <a:r>
              <a:rPr lang="en-GB" dirty="0"/>
              <a:t>where </a:t>
            </a:r>
            <a:r>
              <a:rPr lang="en-GB" dirty="0" smtClean="0"/>
              <a:t>requested</a:t>
            </a:r>
          </a:p>
          <a:p>
            <a:endParaRPr lang="en-GB" dirty="0"/>
          </a:p>
          <a:p>
            <a:endParaRPr lang="en-GB" b="1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Europe Campaign Highlights FY13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December coverage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Further </a:t>
            </a:r>
            <a:r>
              <a:rPr lang="en-GB" dirty="0"/>
              <a:t>coverage achieved in HR Review on ‘Open Doors’ event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‘</a:t>
            </a:r>
            <a:r>
              <a:rPr lang="en-GB" dirty="0"/>
              <a:t>More than just a Piece of Paper article appeared in Politikexpress.de, and Statistiko.de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Further coverage </a:t>
            </a:r>
            <a:r>
              <a:rPr lang="en-GB" dirty="0"/>
              <a:t>achieved on Second Shot release </a:t>
            </a:r>
            <a:r>
              <a:rPr lang="en-GB" dirty="0" smtClean="0"/>
              <a:t>Europe-wide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2852936"/>
            <a:ext cx="5448300" cy="3807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088" y="2852936"/>
            <a:ext cx="3324225" cy="3655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593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Europe Campaign Highlights FY13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											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00808"/>
            <a:ext cx="5057775" cy="421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952" y="1595263"/>
            <a:ext cx="4723830" cy="4323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7142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Europe PR Program Results FY13</a:t>
            </a:r>
            <a:endParaRPr lang="en-GB" dirty="0">
              <a:solidFill>
                <a:schemeClr val="accent6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924096"/>
              </p:ext>
            </p:extLst>
          </p:nvPr>
        </p:nvGraphicFramePr>
        <p:xfrm>
          <a:off x="1651000" y="2184275"/>
          <a:ext cx="6614368" cy="213042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01333"/>
                <a:gridCol w="2201333"/>
                <a:gridCol w="2211702"/>
              </a:tblGrid>
              <a:tr h="139890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Actual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endParaRPr lang="en-GB" dirty="0"/>
                    </a:p>
                  </a:txBody>
                  <a:tcPr/>
                </a:tc>
              </a:tr>
              <a:tr h="247453">
                <a:tc>
                  <a:txBody>
                    <a:bodyPr/>
                    <a:lstStyle/>
                    <a:p>
                      <a:r>
                        <a:rPr lang="en-GB" dirty="0" smtClean="0"/>
                        <a:t>Coverage Volume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164</a:t>
                      </a:r>
                      <a:endParaRPr lang="en-GB" dirty="0"/>
                    </a:p>
                  </a:txBody>
                  <a:tcPr/>
                </a:tc>
              </a:tr>
              <a:tr h="247453">
                <a:tc>
                  <a:txBody>
                    <a:bodyPr/>
                    <a:lstStyle/>
                    <a:p>
                      <a:r>
                        <a:rPr lang="en-GB" dirty="0" smtClean="0"/>
                        <a:t>Key Messages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3665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Any Concerns/Questions?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Do you want to participate in a PR Pilot?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What more do you need to help you make a decision?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0956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6"/>
                </a:solidFill>
              </a:rPr>
              <a:t>Marketing Status Current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ADSK Marketing assets made available </a:t>
            </a:r>
          </a:p>
          <a:p>
            <a:r>
              <a:rPr lang="en-GB" dirty="0"/>
              <a:t>	</a:t>
            </a:r>
            <a:r>
              <a:rPr lang="en-GB" dirty="0" smtClean="0"/>
              <a:t>	issues: late availability of artwork</a:t>
            </a:r>
          </a:p>
          <a:p>
            <a:r>
              <a:rPr lang="en-GB" dirty="0" smtClean="0"/>
              <a:t>Now available:</a:t>
            </a:r>
          </a:p>
          <a:p>
            <a:pPr lvl="0"/>
            <a:r>
              <a:rPr lang="en-GB" dirty="0"/>
              <a:t>	</a:t>
            </a:r>
            <a:r>
              <a:rPr lang="en-US" dirty="0"/>
              <a:t>Web banners</a:t>
            </a:r>
            <a:endParaRPr lang="en-GB" dirty="0"/>
          </a:p>
          <a:p>
            <a:pPr lvl="0"/>
            <a:r>
              <a:rPr lang="en-US" dirty="0" smtClean="0"/>
              <a:t>	Posters</a:t>
            </a:r>
            <a:endParaRPr lang="en-GB" dirty="0"/>
          </a:p>
          <a:p>
            <a:pPr lvl="0"/>
            <a:r>
              <a:rPr lang="en-US" dirty="0" smtClean="0"/>
              <a:t>	Email </a:t>
            </a:r>
            <a:r>
              <a:rPr lang="en-US" dirty="0"/>
              <a:t>templates</a:t>
            </a:r>
            <a:endParaRPr lang="en-GB" dirty="0"/>
          </a:p>
          <a:p>
            <a:pPr lvl="0"/>
            <a:r>
              <a:rPr lang="en-US" dirty="0" smtClean="0"/>
              <a:t>	Event </a:t>
            </a:r>
            <a:r>
              <a:rPr lang="en-US" dirty="0"/>
              <a:t>signage </a:t>
            </a:r>
            <a:endParaRPr lang="en-GB" dirty="0"/>
          </a:p>
          <a:p>
            <a:pPr lvl="0"/>
            <a:r>
              <a:rPr lang="en-US" dirty="0" smtClean="0"/>
              <a:t>	Campaign </a:t>
            </a:r>
            <a:r>
              <a:rPr lang="en-US" dirty="0"/>
              <a:t>Guidelines Playbook (DAM only</a:t>
            </a:r>
            <a:r>
              <a:rPr lang="en-US" dirty="0" smtClean="0"/>
              <a:t>)</a:t>
            </a:r>
          </a:p>
          <a:p>
            <a:pPr lvl="0"/>
            <a:r>
              <a:rPr lang="en-US" dirty="0" smtClean="0"/>
              <a:t>There are 3 hero images around which this material is built covering:</a:t>
            </a:r>
          </a:p>
          <a:p>
            <a:pPr lvl="0"/>
            <a:r>
              <a:rPr lang="en-US" dirty="0"/>
              <a:t>	</a:t>
            </a:r>
            <a:r>
              <a:rPr lang="en-US" dirty="0" smtClean="0"/>
              <a:t>Certification (Forge Your Future)</a:t>
            </a:r>
          </a:p>
          <a:p>
            <a:pPr lvl="0"/>
            <a:r>
              <a:rPr lang="en-US" dirty="0"/>
              <a:t>	</a:t>
            </a:r>
            <a:r>
              <a:rPr lang="en-US" dirty="0" smtClean="0"/>
              <a:t>User (Stand Out. Stand Above)</a:t>
            </a:r>
          </a:p>
          <a:p>
            <a:pPr lvl="0"/>
            <a:r>
              <a:rPr lang="en-US" dirty="0"/>
              <a:t>	</a:t>
            </a:r>
            <a:r>
              <a:rPr lang="en-US" dirty="0" smtClean="0"/>
              <a:t>Professional (Get Ahead.  Stay Ahead)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How helpful/useful/appropriate is this for what you need?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779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Marketing Status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Next Steps</a:t>
            </a:r>
          </a:p>
          <a:p>
            <a:r>
              <a:rPr lang="en-GB" dirty="0" smtClean="0"/>
              <a:t>Support for Korea and Japan to be discussed/agreed if required:</a:t>
            </a:r>
          </a:p>
          <a:p>
            <a:r>
              <a:rPr lang="en-GB" dirty="0"/>
              <a:t>	Launch event to ATCs</a:t>
            </a:r>
            <a:br>
              <a:rPr lang="en-GB" dirty="0"/>
            </a:br>
            <a:r>
              <a:rPr lang="en-GB" dirty="0" smtClean="0"/>
              <a:t>	Webinar </a:t>
            </a:r>
            <a:r>
              <a:rPr lang="en-GB" dirty="0"/>
              <a:t>presentation to ATCs</a:t>
            </a:r>
            <a:br>
              <a:rPr lang="en-GB" dirty="0"/>
            </a:br>
            <a:r>
              <a:rPr lang="en-GB" dirty="0" smtClean="0"/>
              <a:t>	Provide </a:t>
            </a:r>
            <a:r>
              <a:rPr lang="en-GB" dirty="0"/>
              <a:t>email templates and content for ATC email marketing campaigns</a:t>
            </a:r>
            <a:br>
              <a:rPr lang="en-GB" dirty="0"/>
            </a:br>
            <a:r>
              <a:rPr lang="en-GB" dirty="0" smtClean="0"/>
              <a:t>	Any </a:t>
            </a:r>
            <a:r>
              <a:rPr lang="en-GB" dirty="0"/>
              <a:t>incentives for end users</a:t>
            </a:r>
            <a:br>
              <a:rPr lang="en-GB" dirty="0"/>
            </a:br>
            <a:r>
              <a:rPr lang="en-GB" dirty="0" smtClean="0"/>
              <a:t>	Access </a:t>
            </a:r>
            <a:r>
              <a:rPr lang="en-GB" dirty="0" err="1"/>
              <a:t>Aprimo</a:t>
            </a:r>
            <a:r>
              <a:rPr lang="en-GB" dirty="0"/>
              <a:t> database </a:t>
            </a:r>
            <a:r>
              <a:rPr lang="en-GB" dirty="0" smtClean="0"/>
              <a:t>to </a:t>
            </a:r>
            <a:r>
              <a:rPr lang="en-GB" dirty="0"/>
              <a:t>promote Certification and drive response to ATCs</a:t>
            </a:r>
          </a:p>
          <a:p>
            <a:endParaRPr lang="en-GB" dirty="0" smtClean="0"/>
          </a:p>
          <a:p>
            <a:r>
              <a:rPr lang="en-GB" dirty="0" smtClean="0"/>
              <a:t>Understand </a:t>
            </a:r>
            <a:r>
              <a:rPr lang="en-GB" dirty="0" err="1" smtClean="0"/>
              <a:t>Aprimo</a:t>
            </a:r>
            <a:r>
              <a:rPr lang="en-GB" dirty="0" smtClean="0"/>
              <a:t> database access for all Geo-Distributors</a:t>
            </a:r>
          </a:p>
          <a:p>
            <a:endParaRPr lang="en-GB" b="1" dirty="0"/>
          </a:p>
          <a:p>
            <a:r>
              <a:rPr lang="en-GB" b="1" dirty="0" smtClean="0"/>
              <a:t>Feedback	</a:t>
            </a:r>
          </a:p>
          <a:p>
            <a:r>
              <a:rPr lang="en-GB" dirty="0" smtClean="0"/>
              <a:t>What marketing campaigns are being implemented by all of you?</a:t>
            </a:r>
          </a:p>
          <a:p>
            <a:r>
              <a:rPr lang="en-GB" dirty="0" smtClean="0"/>
              <a:t>Can you provide </a:t>
            </a:r>
            <a:r>
              <a:rPr lang="en-GB" dirty="0" err="1" smtClean="0"/>
              <a:t>pdf</a:t>
            </a:r>
            <a:r>
              <a:rPr lang="en-GB" dirty="0" smtClean="0"/>
              <a:t> examples for the Portal to share?</a:t>
            </a:r>
          </a:p>
          <a:p>
            <a:r>
              <a:rPr lang="en-GB" dirty="0" smtClean="0"/>
              <a:t>What case studies can you make available which we can leverage for PR?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078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											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											</a:t>
            </a:r>
            <a:r>
              <a:rPr lang="en-GB" b="1" dirty="0" smtClean="0"/>
              <a:t>Thank You.</a:t>
            </a:r>
            <a:endParaRPr lang="en-GB" b="1" dirty="0"/>
          </a:p>
        </p:txBody>
      </p:sp>
      <p:pic>
        <p:nvPicPr>
          <p:cNvPr id="4" name="Content Placeholder 4" descr="DSC04732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155" b="-17155"/>
          <a:stretch>
            <a:fillRect/>
          </a:stretch>
        </p:blipFill>
        <p:spPr>
          <a:xfrm>
            <a:off x="381000" y="1112838"/>
            <a:ext cx="4489450" cy="4525962"/>
          </a:xfrm>
        </p:spPr>
      </p:pic>
    </p:spTree>
    <p:extLst>
      <p:ext uri="{BB962C8B-B14F-4D97-AF65-F5344CB8AC3E}">
        <p14:creationId xmlns:p14="http://schemas.microsoft.com/office/powerpoint/2010/main" val="1645536721"/>
      </p:ext>
    </p:extLst>
  </p:cSld>
  <p:clrMapOvr>
    <a:masterClrMapping/>
  </p:clrMapOvr>
</p:sld>
</file>

<file path=ppt/theme/theme1.xml><?xml version="1.0" encoding="utf-8"?>
<a:theme xmlns:a="http://schemas.openxmlformats.org/drawingml/2006/main" name="engage_pp_template">
  <a:themeElements>
    <a:clrScheme name="engage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127B6D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engage_pp_template</Template>
  <TotalTime>363</TotalTime>
  <Words>139</Words>
  <Application>Microsoft Office PowerPoint</Application>
  <PresentationFormat>A4 Paper (210x297 mm)</PresentationFormat>
  <Paragraphs>63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engage_pp_template</vt:lpstr>
      <vt:lpstr>PR &amp; Marketing Overview FY14 Q1</vt:lpstr>
      <vt:lpstr>Public Relations Status</vt:lpstr>
      <vt:lpstr>Europe Campaign Highlights FY13</vt:lpstr>
      <vt:lpstr>Europe Campaign Highlights FY13</vt:lpstr>
      <vt:lpstr>Europe PR Program Results FY13</vt:lpstr>
      <vt:lpstr>Any Concerns/Questions?</vt:lpstr>
      <vt:lpstr>Marketing Status Current</vt:lpstr>
      <vt:lpstr>Marketing Status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 Title to Feature Here</dc:title>
  <dc:creator>Desktop</dc:creator>
  <cp:lastModifiedBy>Graeme Phillips</cp:lastModifiedBy>
  <cp:revision>13</cp:revision>
  <dcterms:created xsi:type="dcterms:W3CDTF">2013-01-27T09:20:01Z</dcterms:created>
  <dcterms:modified xsi:type="dcterms:W3CDTF">2013-02-04T13:13:51Z</dcterms:modified>
</cp:coreProperties>
</file>